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6" r:id="rId3"/>
    <p:sldId id="267" r:id="rId4"/>
    <p:sldId id="266" r:id="rId5"/>
    <p:sldId id="268" r:id="rId6"/>
    <p:sldId id="265" r:id="rId7"/>
    <p:sldId id="264" r:id="rId8"/>
    <p:sldId id="263" r:id="rId9"/>
    <p:sldId id="258" r:id="rId10"/>
    <p:sldId id="262" r:id="rId11"/>
    <p:sldId id="261" r:id="rId12"/>
    <p:sldId id="260" r:id="rId13"/>
    <p:sldId id="259" r:id="rId14"/>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E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345441" y="2206952"/>
            <a:ext cx="7147931"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208476"/>
            <a:ext cx="1190348" cy="184480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2352494"/>
            <a:ext cx="910224" cy="1556766"/>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2291716"/>
            <a:ext cx="6947845"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3468951"/>
            <a:ext cx="762000" cy="342900"/>
          </a:xfrm>
        </p:spPr>
        <p:txBody>
          <a:bodyPr/>
          <a:lstStyle>
            <a:lvl1pPr algn="ctr">
              <a:defRPr sz="2800">
                <a:solidFill>
                  <a:schemeClr val="accent1">
                    <a:lumMod val="50000"/>
                  </a:schemeClr>
                </a:solidFill>
              </a:defRPr>
            </a:lvl1pPr>
          </a:lstStyle>
          <a:p>
            <a:fld id="{0B34F065-1154-456A-91E3-76DE8E75E17B}" type="slidenum">
              <a:rPr lang="ar-SA" smtClean="0"/>
              <a:pPr/>
              <a:t>‹#›</a:t>
            </a:fld>
            <a:endParaRPr lang="ar-SA"/>
          </a:p>
        </p:txBody>
      </p:sp>
      <p:sp>
        <p:nvSpPr>
          <p:cNvPr id="11" name="Rectangle 10"/>
          <p:cNvSpPr/>
          <p:nvPr/>
        </p:nvSpPr>
        <p:spPr>
          <a:xfrm>
            <a:off x="541822" y="3419458"/>
            <a:ext cx="6755166"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2354580"/>
            <a:ext cx="6760868"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3486150"/>
            <a:ext cx="6553200" cy="3429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04705" y="2420275"/>
            <a:ext cx="6629400" cy="914401"/>
          </a:xfrm>
        </p:spPr>
        <p:txBody>
          <a:bodyPr anchor="b" anchorCtr="0">
            <a:noAutofit/>
          </a:bodyPr>
          <a:lstStyle>
            <a:lvl1pPr>
              <a:defRPr sz="4000">
                <a:solidFill>
                  <a:schemeClr val="accent1">
                    <a:lumMod val="50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6861702" y="171450"/>
            <a:ext cx="1859280" cy="4591976"/>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6" y="263557"/>
            <a:ext cx="1672235" cy="440776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8" y="296571"/>
            <a:ext cx="1485531" cy="4341736"/>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85750"/>
            <a:ext cx="6172200" cy="43434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13" name="Rectangle 12"/>
          <p:cNvSpPr/>
          <p:nvPr/>
        </p:nvSpPr>
        <p:spPr>
          <a:xfrm>
            <a:off x="451976" y="2209800"/>
            <a:ext cx="8265160"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2286001"/>
            <a:ext cx="8033800"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36456" y="2400300"/>
            <a:ext cx="7696200" cy="97155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ar-SA" smtClean="0"/>
              <a:t>انقر لتحرير نمط العنوان الرئيسي</a:t>
            </a:r>
            <a:endParaRPr lang="en-US" dirty="0"/>
          </a:p>
        </p:txBody>
      </p:sp>
      <p:sp>
        <p:nvSpPr>
          <p:cNvPr id="15" name="Rectangle 14"/>
          <p:cNvSpPr/>
          <p:nvPr/>
        </p:nvSpPr>
        <p:spPr>
          <a:xfrm>
            <a:off x="675496" y="3406141"/>
            <a:ext cx="7818120"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3455633"/>
            <a:ext cx="7696200" cy="392837"/>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4" name="Rectangle 13"/>
          <p:cNvSpPr/>
          <p:nvPr/>
        </p:nvSpPr>
        <p:spPr>
          <a:xfrm>
            <a:off x="675758" y="2343150"/>
            <a:ext cx="7817599"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26128"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26128" y="1291828"/>
            <a:ext cx="4040188"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26128"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6" y="1291828"/>
            <a:ext cx="4041775"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14350"/>
            <a:ext cx="4572000" cy="39433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Rectangle 7"/>
          <p:cNvSpPr/>
          <p:nvPr/>
        </p:nvSpPr>
        <p:spPr>
          <a:xfrm>
            <a:off x="560034" y="1129284"/>
            <a:ext cx="2716566" cy="264261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231854"/>
            <a:ext cx="2483254" cy="2425746"/>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228850"/>
            <a:ext cx="2298634" cy="131445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769000" y="1300734"/>
            <a:ext cx="2298634" cy="893715"/>
          </a:xfrm>
        </p:spPr>
        <p:txBody>
          <a:bodyPr anchor="b">
            <a:normAutofit/>
          </a:bodyPr>
          <a:lstStyle>
            <a:lvl1pPr algn="l">
              <a:defRPr sz="2000" b="0">
                <a:solidFill>
                  <a:schemeClr val="accent1">
                    <a:lumMod val="75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466078"/>
            <a:ext cx="7772400" cy="3248673"/>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11/05/1444</a:t>
            </a:fld>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10" name="Rectangle 9"/>
          <p:cNvSpPr/>
          <p:nvPr/>
        </p:nvSpPr>
        <p:spPr>
          <a:xfrm>
            <a:off x="685800" y="3714750"/>
            <a:ext cx="7772400" cy="10287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771900"/>
            <a:ext cx="7600765" cy="90219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ar-SA"/>
          </a:p>
        </p:txBody>
      </p:sp>
      <p:sp>
        <p:nvSpPr>
          <p:cNvPr id="13" name="Rectangle 12"/>
          <p:cNvSpPr/>
          <p:nvPr/>
        </p:nvSpPr>
        <p:spPr>
          <a:xfrm>
            <a:off x="914400" y="4229100"/>
            <a:ext cx="7328514" cy="338772"/>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3806190"/>
            <a:ext cx="7946136" cy="82296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4242418"/>
            <a:ext cx="7244736" cy="301286"/>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914400" y="3829051"/>
            <a:ext cx="7328514" cy="392282"/>
          </a:xfrm>
        </p:spPr>
        <p:txBody>
          <a:bodyPr anchor="ctr" anchorCtr="0"/>
          <a:lstStyle>
            <a:lvl1pPr algn="ctr">
              <a:defRPr sz="2000" b="0">
                <a:solidFill>
                  <a:schemeClr val="accent1">
                    <a:lumMod val="75000"/>
                  </a:schemeClr>
                </a:solidFill>
              </a:defRPr>
            </a:lvl1pPr>
          </a:lstStyle>
          <a:p>
            <a:r>
              <a:rPr lang="ar-SA" smtClean="0"/>
              <a:t>انقر لتحرير نمط العنوان الرئيسي</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14451"/>
            <a:ext cx="8229600" cy="32801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pPr/>
              <a:t>11/05/1444</a:t>
            </a:fld>
            <a:endParaRPr lang="ar-S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pPr/>
              <a:t>‹#›</a:t>
            </a:fld>
            <a:endParaRPr lang="ar-SA"/>
          </a:p>
        </p:txBody>
      </p:sp>
      <p:sp>
        <p:nvSpPr>
          <p:cNvPr id="9" name="Rectangle 8"/>
          <p:cNvSpPr/>
          <p:nvPr/>
        </p:nvSpPr>
        <p:spPr>
          <a:xfrm>
            <a:off x="274320" y="208625"/>
            <a:ext cx="8595360" cy="99441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279647"/>
            <a:ext cx="8380520" cy="83894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306280"/>
            <a:ext cx="8260672" cy="77957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123478"/>
            <a:ext cx="8784976" cy="4893647"/>
          </a:xfrm>
          <a:prstGeom prst="rect">
            <a:avLst/>
          </a:prstGeom>
          <a:noFill/>
        </p:spPr>
        <p:txBody>
          <a:bodyPr wrap="square" rtlCol="0">
            <a:spAutoFit/>
          </a:bodyPr>
          <a:lstStyle/>
          <a:p>
            <a:pPr algn="l"/>
            <a:r>
              <a:rPr lang="en-US" sz="2400" b="1" dirty="0" smtClean="0">
                <a:solidFill>
                  <a:srgbClr val="FF0000"/>
                </a:solidFill>
              </a:rPr>
              <a:t>Order: </a:t>
            </a:r>
            <a:r>
              <a:rPr lang="en-US" sz="2400" b="1" dirty="0" err="1" smtClean="0">
                <a:solidFill>
                  <a:srgbClr val="FF0000"/>
                </a:solidFill>
              </a:rPr>
              <a:t>Plagiorchiformes</a:t>
            </a:r>
            <a:endParaRPr lang="en-US" sz="2400" dirty="0" smtClean="0">
              <a:solidFill>
                <a:srgbClr val="FF0000"/>
              </a:solidFill>
            </a:endParaRPr>
          </a:p>
          <a:p>
            <a:pPr algn="l"/>
            <a:r>
              <a:rPr lang="en-US" sz="2400" dirty="0" smtClean="0"/>
              <a:t>Adults are quite diverse in this order, and many do not resemble one another. Larvae and juveniles share more similarities than adults. Wall of excretory bladder epithelial. Cercaria with simple tail and dorsal </a:t>
            </a:r>
            <a:r>
              <a:rPr lang="en-US" sz="2400" dirty="0" err="1" smtClean="0"/>
              <a:t>finfold</a:t>
            </a:r>
            <a:r>
              <a:rPr lang="en-US" sz="2400" dirty="0" smtClean="0"/>
              <a:t>. Oral stylet usually present (</a:t>
            </a:r>
            <a:r>
              <a:rPr lang="en-US" sz="2400" dirty="0" err="1" smtClean="0"/>
              <a:t>xiphidiocercariae</a:t>
            </a:r>
            <a:r>
              <a:rPr lang="en-US" sz="2400" dirty="0" smtClean="0"/>
              <a:t>). Most species have small eggs and most (but not all) have eggs that must be eaten by snail to hatch and tend to be medium-small worms; most </a:t>
            </a:r>
            <a:r>
              <a:rPr lang="en-US" sz="2400" dirty="0" smtClean="0"/>
              <a:t>intestinal.</a:t>
            </a:r>
          </a:p>
          <a:p>
            <a:pPr algn="l"/>
            <a:r>
              <a:rPr lang="en-US" sz="2400" dirty="0" smtClean="0"/>
              <a:t> </a:t>
            </a:r>
            <a:endParaRPr lang="en-US" sz="2400" dirty="0" smtClean="0"/>
          </a:p>
          <a:p>
            <a:pPr algn="l"/>
            <a:r>
              <a:rPr lang="en-US" sz="2400" b="1" dirty="0" smtClean="0">
                <a:solidFill>
                  <a:srgbClr val="00B050"/>
                </a:solidFill>
              </a:rPr>
              <a:t>Below are some representative species</a:t>
            </a:r>
            <a:r>
              <a:rPr lang="en-US" sz="2400" b="1" dirty="0" smtClean="0">
                <a:solidFill>
                  <a:srgbClr val="00B050"/>
                </a:solidFill>
              </a:rPr>
              <a:t>:</a:t>
            </a:r>
          </a:p>
          <a:p>
            <a:pPr algn="l"/>
            <a:r>
              <a:rPr lang="en-US" sz="2400" b="1" dirty="0" smtClean="0"/>
              <a:t> </a:t>
            </a:r>
            <a:endParaRPr lang="en-US" sz="2400" dirty="0" smtClean="0"/>
          </a:p>
          <a:p>
            <a:pPr algn="l"/>
            <a:r>
              <a:rPr lang="en-US" sz="2400" b="1" i="1" dirty="0" smtClean="0">
                <a:solidFill>
                  <a:srgbClr val="7030A0"/>
                </a:solidFill>
              </a:rPr>
              <a:t>Dicrocoelium dendriticum</a:t>
            </a:r>
            <a:r>
              <a:rPr lang="en-US" sz="2400" b="1" dirty="0" smtClean="0">
                <a:solidFill>
                  <a:srgbClr val="7030A0"/>
                </a:solidFill>
              </a:rPr>
              <a:t> (family: </a:t>
            </a:r>
            <a:r>
              <a:rPr lang="en-US" sz="2400" b="1" dirty="0" err="1" smtClean="0">
                <a:solidFill>
                  <a:srgbClr val="7030A0"/>
                </a:solidFill>
              </a:rPr>
              <a:t>Dicrocoeliidae</a:t>
            </a:r>
            <a:r>
              <a:rPr lang="en-US" sz="2400" b="1" dirty="0" smtClean="0">
                <a:solidFill>
                  <a:srgbClr val="7030A0"/>
                </a:solidFill>
              </a:rPr>
              <a:t>)</a:t>
            </a:r>
            <a:endParaRPr lang="en-US" sz="3200" dirty="0">
              <a:solidFill>
                <a:srgbClr val="7030A0"/>
              </a:solidFill>
            </a:endParaRPr>
          </a:p>
        </p:txBody>
      </p:sp>
    </p:spTree>
    <p:extLst>
      <p:ext uri="{BB962C8B-B14F-4D97-AF65-F5344CB8AC3E}">
        <p14:creationId xmlns="" xmlns:p14="http://schemas.microsoft.com/office/powerpoint/2010/main" val="821444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down)">
                                      <p:cBhvr>
                                        <p:cTn id="97" dur="580">
                                          <p:stCondLst>
                                            <p:cond delay="0"/>
                                          </p:stCondLst>
                                        </p:cTn>
                                        <p:tgtEl>
                                          <p:spTgt spid="2">
                                            <p:txEl>
                                              <p:pRg st="5" end="5"/>
                                            </p:txEl>
                                          </p:spTgt>
                                        </p:tgtEl>
                                      </p:cBhvr>
                                    </p:animEffect>
                                    <p:anim calcmode="lin" valueType="num">
                                      <p:cBhvr>
                                        <p:cTn id="98"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
                                            <p:txEl>
                                              <p:pRg st="5" end="5"/>
                                            </p:txEl>
                                          </p:spTgt>
                                        </p:tgtEl>
                                      </p:cBhvr>
                                      <p:to x="100000" y="60000"/>
                                    </p:animScale>
                                    <p:animScale>
                                      <p:cBhvr>
                                        <p:cTn id="104" dur="166" decel="50000">
                                          <p:stCondLst>
                                            <p:cond delay="676"/>
                                          </p:stCondLst>
                                        </p:cTn>
                                        <p:tgtEl>
                                          <p:spTgt spid="2">
                                            <p:txEl>
                                              <p:pRg st="5" end="5"/>
                                            </p:txEl>
                                          </p:spTgt>
                                        </p:tgtEl>
                                      </p:cBhvr>
                                      <p:to x="100000" y="100000"/>
                                    </p:animScale>
                                    <p:animScale>
                                      <p:cBhvr>
                                        <p:cTn id="105" dur="26">
                                          <p:stCondLst>
                                            <p:cond delay="1312"/>
                                          </p:stCondLst>
                                        </p:cTn>
                                        <p:tgtEl>
                                          <p:spTgt spid="2">
                                            <p:txEl>
                                              <p:pRg st="5" end="5"/>
                                            </p:txEl>
                                          </p:spTgt>
                                        </p:tgtEl>
                                      </p:cBhvr>
                                      <p:to x="100000" y="80000"/>
                                    </p:animScale>
                                    <p:animScale>
                                      <p:cBhvr>
                                        <p:cTn id="106" dur="166" decel="50000">
                                          <p:stCondLst>
                                            <p:cond delay="1338"/>
                                          </p:stCondLst>
                                        </p:cTn>
                                        <p:tgtEl>
                                          <p:spTgt spid="2">
                                            <p:txEl>
                                              <p:pRg st="5" end="5"/>
                                            </p:txEl>
                                          </p:spTgt>
                                        </p:tgtEl>
                                      </p:cBhvr>
                                      <p:to x="100000" y="100000"/>
                                    </p:animScale>
                                    <p:animScale>
                                      <p:cBhvr>
                                        <p:cTn id="107" dur="26">
                                          <p:stCondLst>
                                            <p:cond delay="1642"/>
                                          </p:stCondLst>
                                        </p:cTn>
                                        <p:tgtEl>
                                          <p:spTgt spid="2">
                                            <p:txEl>
                                              <p:pRg st="5" end="5"/>
                                            </p:txEl>
                                          </p:spTgt>
                                        </p:tgtEl>
                                      </p:cBhvr>
                                      <p:to x="100000" y="90000"/>
                                    </p:animScale>
                                    <p:animScale>
                                      <p:cBhvr>
                                        <p:cTn id="108" dur="166" decel="50000">
                                          <p:stCondLst>
                                            <p:cond delay="1668"/>
                                          </p:stCondLst>
                                        </p:cTn>
                                        <p:tgtEl>
                                          <p:spTgt spid="2">
                                            <p:txEl>
                                              <p:pRg st="5" end="5"/>
                                            </p:txEl>
                                          </p:spTgt>
                                        </p:tgtEl>
                                      </p:cBhvr>
                                      <p:to x="100000" y="100000"/>
                                    </p:animScale>
                                    <p:animScale>
                                      <p:cBhvr>
                                        <p:cTn id="109" dur="26">
                                          <p:stCondLst>
                                            <p:cond delay="1808"/>
                                          </p:stCondLst>
                                        </p:cTn>
                                        <p:tgtEl>
                                          <p:spTgt spid="2">
                                            <p:txEl>
                                              <p:pRg st="5" end="5"/>
                                            </p:txEl>
                                          </p:spTgt>
                                        </p:tgtEl>
                                      </p:cBhvr>
                                      <p:to x="100000" y="95000"/>
                                    </p:animScale>
                                    <p:animScale>
                                      <p:cBhvr>
                                        <p:cTn id="110"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79512" y="195486"/>
            <a:ext cx="8856984" cy="4647426"/>
          </a:xfrm>
          <a:prstGeom prst="rect">
            <a:avLst/>
          </a:prstGeom>
          <a:noFill/>
        </p:spPr>
        <p:txBody>
          <a:bodyPr wrap="square" rtlCol="0">
            <a:spAutoFit/>
          </a:bodyPr>
          <a:lstStyle/>
          <a:p>
            <a:pPr algn="l"/>
            <a:r>
              <a:rPr lang="en-US" sz="2000" b="1" dirty="0" smtClean="0"/>
              <a:t>Life-cycle </a:t>
            </a:r>
            <a:endParaRPr lang="en-US" sz="2000" dirty="0" smtClean="0"/>
          </a:p>
          <a:p>
            <a:pPr algn="l"/>
            <a:endParaRPr lang="en-US" sz="2000" dirty="0" smtClean="0"/>
          </a:p>
          <a:p>
            <a:pPr algn="l"/>
            <a:r>
              <a:rPr lang="en-US" sz="2000" dirty="0" smtClean="0"/>
              <a:t>Adults </a:t>
            </a:r>
            <a:r>
              <a:rPr lang="en-US" sz="2000" dirty="0" smtClean="0"/>
              <a:t>in bile ducts, produce up to 4000 eggs per day; live about 6 months, eggs passed in feces fully embryonated, eaten by snails (most common, </a:t>
            </a:r>
            <a:r>
              <a:rPr lang="en-US" sz="2000" i="1" dirty="0" err="1" smtClean="0"/>
              <a:t>Parafossarulusmanchouricus</a:t>
            </a:r>
            <a:r>
              <a:rPr lang="en-US" sz="2000" dirty="0" smtClean="0"/>
              <a:t>) one sporocyst and one redial generation, cercaria with eyespots; when contacts solid object swims upward, attaches to fish epithelium; over 100 species of cyprinids suitable, enters through skin, </a:t>
            </a:r>
            <a:r>
              <a:rPr lang="en-US" sz="2000" dirty="0" err="1" smtClean="0"/>
              <a:t>encysts</a:t>
            </a:r>
            <a:r>
              <a:rPr lang="en-US" sz="2000" dirty="0" smtClean="0"/>
              <a:t> under scales or in muscle as metacercaria. Some </a:t>
            </a:r>
            <a:r>
              <a:rPr lang="en-US" sz="2000" dirty="0" err="1" smtClean="0"/>
              <a:t>crustacea</a:t>
            </a:r>
            <a:r>
              <a:rPr lang="en-US" sz="2000" dirty="0" smtClean="0"/>
              <a:t> will also support the metacercaria after that fish eaten, so,  metacercaria </a:t>
            </a:r>
            <a:r>
              <a:rPr lang="en-US" sz="2000" dirty="0" err="1" smtClean="0"/>
              <a:t>excyst</a:t>
            </a:r>
            <a:r>
              <a:rPr lang="en-US" sz="2000" dirty="0" smtClean="0"/>
              <a:t>; migrate to common bile duct</a:t>
            </a:r>
            <a:r>
              <a:rPr lang="en-US" sz="2000" dirty="0" smtClean="0"/>
              <a:t>. Pathologically </a:t>
            </a:r>
            <a:r>
              <a:rPr lang="en-US" sz="2000" dirty="0" smtClean="0"/>
              <a:t>includes erosion of the biliary epithelium. There is also evidence to suggest that this parasite is probably carcinogenic to humans.</a:t>
            </a:r>
            <a:endParaRPr lang="en-US" sz="2000" b="1" dirty="0">
              <a:solidFill>
                <a:srgbClr val="461E64"/>
              </a:solidFill>
              <a:latin typeface="Times New Roman" panose="02020603050405020304" pitchFamily="18" charset="0"/>
              <a:cs typeface="Times New Roman" panose="02020603050405020304" pitchFamily="18" charset="0"/>
            </a:endParaRPr>
          </a:p>
          <a:p>
            <a:pPr algn="l" rtl="0"/>
            <a:endParaRPr lang="en-US" dirty="0"/>
          </a:p>
          <a:p>
            <a:pPr algn="l" rtl="0"/>
            <a:endParaRPr lang="en-US" dirty="0"/>
          </a:p>
        </p:txBody>
      </p:sp>
    </p:spTree>
    <p:extLst>
      <p:ext uri="{BB962C8B-B14F-4D97-AF65-F5344CB8AC3E}">
        <p14:creationId xmlns="" xmlns:p14="http://schemas.microsoft.com/office/powerpoint/2010/main" val="4949927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366125" y="267494"/>
            <a:ext cx="8496944"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BEBA8EAE-BF5A-486C-A8C5-ECC9F3942E4B}">
                <a14:imgProps xmlns="" xmlns:a14="http://schemas.microsoft.com/office/drawing/2010/main">
                  <a14:imgLayer r:embed="rId5">
                    <a14:imgEffect>
                      <a14:colorTemperature colorTemp="8800"/>
                    </a14:imgEffect>
                  </a14:imgLayer>
                </a14:imgProps>
              </a:ext>
              <a:ext uri="{28A0092B-C50C-407E-A947-70E740481C1C}">
                <a14:useLocalDpi xmlns="" xmlns:a14="http://schemas.microsoft.com/office/drawing/2010/main" val="0"/>
              </a:ext>
            </a:extLst>
          </a:blip>
          <a:srcRect/>
          <a:stretch>
            <a:fillRect/>
          </a:stretch>
        </p:blipFill>
        <p:spPr bwMode="auto">
          <a:xfrm>
            <a:off x="366125" y="4371950"/>
            <a:ext cx="8496943"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85719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95486"/>
            <a:ext cx="8928992" cy="4154984"/>
          </a:xfrm>
          <a:prstGeom prst="rect">
            <a:avLst/>
          </a:prstGeom>
          <a:noFill/>
        </p:spPr>
        <p:txBody>
          <a:bodyPr wrap="square" rtlCol="0">
            <a:spAutoFit/>
          </a:bodyPr>
          <a:lstStyle/>
          <a:p>
            <a:pPr algn="l"/>
            <a:r>
              <a:rPr lang="en-US" sz="2400" b="1" i="1" dirty="0" smtClean="0">
                <a:solidFill>
                  <a:srgbClr val="00B050"/>
                </a:solidFill>
              </a:rPr>
              <a:t>Opisthorchis </a:t>
            </a:r>
            <a:r>
              <a:rPr lang="en-US" sz="2400" b="1" i="1" dirty="0" err="1" smtClean="0">
                <a:solidFill>
                  <a:srgbClr val="00B050"/>
                </a:solidFill>
              </a:rPr>
              <a:t>felineus</a:t>
            </a:r>
            <a:r>
              <a:rPr lang="en-US" sz="2400" b="1" dirty="0" smtClean="0">
                <a:solidFill>
                  <a:srgbClr val="00B050"/>
                </a:solidFill>
              </a:rPr>
              <a:t> (syn. </a:t>
            </a:r>
            <a:r>
              <a:rPr lang="en-US" sz="2400" b="1" i="1" dirty="0" smtClean="0">
                <a:solidFill>
                  <a:srgbClr val="00B050"/>
                </a:solidFill>
              </a:rPr>
              <a:t>Opisthorchis tenuicollis</a:t>
            </a:r>
            <a:r>
              <a:rPr lang="en-US" sz="2400" b="1" dirty="0" smtClean="0">
                <a:solidFill>
                  <a:srgbClr val="00B050"/>
                </a:solidFill>
              </a:rPr>
              <a:t>)</a:t>
            </a:r>
            <a:endParaRPr lang="en-US" sz="2400" dirty="0" smtClean="0">
              <a:solidFill>
                <a:srgbClr val="00B050"/>
              </a:solidFill>
            </a:endParaRPr>
          </a:p>
          <a:p>
            <a:pPr algn="l"/>
            <a:endParaRPr lang="en-US" sz="2400" dirty="0" smtClean="0"/>
          </a:p>
          <a:p>
            <a:pPr algn="l"/>
            <a:r>
              <a:rPr lang="en-US" sz="2400" dirty="0" smtClean="0"/>
              <a:t>in </a:t>
            </a:r>
            <a:r>
              <a:rPr lang="en-US" sz="2400" dirty="0" smtClean="0"/>
              <a:t>Europe and Asia, and which also uses a variety of mammals as hosts especially felids, other carnivores, and humans. Evidence is not adequate to conclude that this parasite is a cause of cancer. </a:t>
            </a:r>
          </a:p>
          <a:p>
            <a:pPr algn="l"/>
            <a:r>
              <a:rPr lang="en-US" sz="2400" b="1" i="1" dirty="0" smtClean="0">
                <a:solidFill>
                  <a:srgbClr val="00B050"/>
                </a:solidFill>
              </a:rPr>
              <a:t>Opisthorchis </a:t>
            </a:r>
            <a:r>
              <a:rPr lang="en-US" sz="2400" b="1" i="1" dirty="0" err="1" smtClean="0">
                <a:solidFill>
                  <a:srgbClr val="00B050"/>
                </a:solidFill>
              </a:rPr>
              <a:t>viverrini</a:t>
            </a:r>
            <a:endParaRPr lang="en-US" sz="2400" dirty="0" smtClean="0">
              <a:solidFill>
                <a:srgbClr val="00B050"/>
              </a:solidFill>
            </a:endParaRPr>
          </a:p>
          <a:p>
            <a:pPr algn="l"/>
            <a:endParaRPr lang="en-US" sz="2400" dirty="0" smtClean="0"/>
          </a:p>
          <a:p>
            <a:pPr algn="l"/>
            <a:r>
              <a:rPr lang="en-US" sz="2400" dirty="0" smtClean="0"/>
              <a:t>in </a:t>
            </a:r>
            <a:r>
              <a:rPr lang="en-US" sz="2400" dirty="0" smtClean="0"/>
              <a:t>southeast Asia infects up to 10 million humans. Evidence suggests that this parasite can induce </a:t>
            </a:r>
            <a:r>
              <a:rPr lang="en-US" sz="2400" dirty="0" err="1" smtClean="0"/>
              <a:t>cholangiocarcinoma</a:t>
            </a:r>
            <a:r>
              <a:rPr lang="en-US" sz="2400" dirty="0" smtClean="0"/>
              <a:t> in humans. </a:t>
            </a:r>
            <a:endParaRPr lang="en-US" sz="2400" dirty="0"/>
          </a:p>
        </p:txBody>
      </p:sp>
    </p:spTree>
    <p:extLst>
      <p:ext uri="{BB962C8B-B14F-4D97-AF65-F5344CB8AC3E}">
        <p14:creationId xmlns="" xmlns:p14="http://schemas.microsoft.com/office/powerpoint/2010/main" val="4003416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wipe(down)">
                                      <p:cBhvr>
                                        <p:cTn id="61" dur="580">
                                          <p:stCondLst>
                                            <p:cond delay="0"/>
                                          </p:stCondLst>
                                        </p:cTn>
                                        <p:tgtEl>
                                          <p:spTgt spid="2">
                                            <p:txEl>
                                              <p:pRg st="5" end="5"/>
                                            </p:txEl>
                                          </p:spTgt>
                                        </p:tgtEl>
                                      </p:cBhvr>
                                    </p:animEffect>
                                    <p:anim calcmode="lin" valueType="num">
                                      <p:cBhvr>
                                        <p:cTn id="6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5" end="5"/>
                                            </p:txEl>
                                          </p:spTgt>
                                        </p:tgtEl>
                                      </p:cBhvr>
                                      <p:to x="100000" y="60000"/>
                                    </p:animScale>
                                    <p:animScale>
                                      <p:cBhvr>
                                        <p:cTn id="68" dur="166" decel="50000">
                                          <p:stCondLst>
                                            <p:cond delay="676"/>
                                          </p:stCondLst>
                                        </p:cTn>
                                        <p:tgtEl>
                                          <p:spTgt spid="2">
                                            <p:txEl>
                                              <p:pRg st="5" end="5"/>
                                            </p:txEl>
                                          </p:spTgt>
                                        </p:tgtEl>
                                      </p:cBhvr>
                                      <p:to x="100000" y="100000"/>
                                    </p:animScale>
                                    <p:animScale>
                                      <p:cBhvr>
                                        <p:cTn id="69" dur="26">
                                          <p:stCondLst>
                                            <p:cond delay="1312"/>
                                          </p:stCondLst>
                                        </p:cTn>
                                        <p:tgtEl>
                                          <p:spTgt spid="2">
                                            <p:txEl>
                                              <p:pRg st="5" end="5"/>
                                            </p:txEl>
                                          </p:spTgt>
                                        </p:tgtEl>
                                      </p:cBhvr>
                                      <p:to x="100000" y="80000"/>
                                    </p:animScale>
                                    <p:animScale>
                                      <p:cBhvr>
                                        <p:cTn id="70" dur="166" decel="50000">
                                          <p:stCondLst>
                                            <p:cond delay="1338"/>
                                          </p:stCondLst>
                                        </p:cTn>
                                        <p:tgtEl>
                                          <p:spTgt spid="2">
                                            <p:txEl>
                                              <p:pRg st="5" end="5"/>
                                            </p:txEl>
                                          </p:spTgt>
                                        </p:tgtEl>
                                      </p:cBhvr>
                                      <p:to x="100000" y="100000"/>
                                    </p:animScale>
                                    <p:animScale>
                                      <p:cBhvr>
                                        <p:cTn id="71" dur="26">
                                          <p:stCondLst>
                                            <p:cond delay="1642"/>
                                          </p:stCondLst>
                                        </p:cTn>
                                        <p:tgtEl>
                                          <p:spTgt spid="2">
                                            <p:txEl>
                                              <p:pRg st="5" end="5"/>
                                            </p:txEl>
                                          </p:spTgt>
                                        </p:tgtEl>
                                      </p:cBhvr>
                                      <p:to x="100000" y="90000"/>
                                    </p:animScale>
                                    <p:animScale>
                                      <p:cBhvr>
                                        <p:cTn id="72" dur="166" decel="50000">
                                          <p:stCondLst>
                                            <p:cond delay="1668"/>
                                          </p:stCondLst>
                                        </p:cTn>
                                        <p:tgtEl>
                                          <p:spTgt spid="2">
                                            <p:txEl>
                                              <p:pRg st="5" end="5"/>
                                            </p:txEl>
                                          </p:spTgt>
                                        </p:tgtEl>
                                      </p:cBhvr>
                                      <p:to x="100000" y="100000"/>
                                    </p:animScale>
                                    <p:animScale>
                                      <p:cBhvr>
                                        <p:cTn id="73" dur="26">
                                          <p:stCondLst>
                                            <p:cond delay="1808"/>
                                          </p:stCondLst>
                                        </p:cTn>
                                        <p:tgtEl>
                                          <p:spTgt spid="2">
                                            <p:txEl>
                                              <p:pRg st="5" end="5"/>
                                            </p:txEl>
                                          </p:spTgt>
                                        </p:tgtEl>
                                      </p:cBhvr>
                                      <p:to x="100000" y="95000"/>
                                    </p:animScale>
                                    <p:animScale>
                                      <p:cBhvr>
                                        <p:cTn id="74"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5536" y="1419622"/>
            <a:ext cx="792088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8000" b="1" cap="all" dirty="0" smtClean="0">
                <a:ln/>
                <a:solidFill>
                  <a:schemeClr val="accent2">
                    <a:lumMod val="75000"/>
                  </a:schemeClr>
                </a:solidFill>
                <a:effectLst>
                  <a:glow rad="228600">
                    <a:schemeClr val="accent4">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THANK YOU</a:t>
            </a:r>
            <a:endParaRPr lang="en-US" sz="8000" b="1" cap="all" dirty="0">
              <a:ln/>
              <a:solidFill>
                <a:schemeClr val="accent2">
                  <a:lumMod val="75000"/>
                </a:schemeClr>
              </a:solidFill>
              <a:effectLst>
                <a:glow rad="228600">
                  <a:schemeClr val="accent4">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56066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65187"/>
            <a:ext cx="8208912" cy="4524315"/>
          </a:xfrm>
          <a:prstGeom prst="rect">
            <a:avLst/>
          </a:prstGeom>
          <a:noFill/>
        </p:spPr>
        <p:txBody>
          <a:bodyPr wrap="square" rtlCol="0">
            <a:spAutoFit/>
          </a:bodyPr>
          <a:lstStyle/>
          <a:p>
            <a:pPr algn="l"/>
            <a:r>
              <a:rPr lang="en-US" sz="2400" dirty="0" smtClean="0"/>
              <a:t>Phylum: Platyhelminthes</a:t>
            </a:r>
          </a:p>
          <a:p>
            <a:pPr algn="l"/>
            <a:r>
              <a:rPr lang="en-US" sz="2400" dirty="0" smtClean="0"/>
              <a:t>         Class: Trematodes</a:t>
            </a:r>
          </a:p>
          <a:p>
            <a:pPr algn="l"/>
            <a:r>
              <a:rPr lang="en-US" sz="2400" dirty="0" smtClean="0"/>
              <a:t>              Subclass: </a:t>
            </a:r>
            <a:r>
              <a:rPr lang="en-US" sz="2400" dirty="0" err="1" smtClean="0"/>
              <a:t>Digenea</a:t>
            </a:r>
            <a:endParaRPr lang="en-US" sz="2400" dirty="0" smtClean="0"/>
          </a:p>
          <a:p>
            <a:pPr algn="l"/>
            <a:r>
              <a:rPr lang="en-US" sz="2400" dirty="0" smtClean="0"/>
              <a:t>                    Order: </a:t>
            </a:r>
            <a:r>
              <a:rPr lang="en-US" sz="2400" dirty="0" err="1" smtClean="0"/>
              <a:t>Plagiorchiforms</a:t>
            </a:r>
            <a:endParaRPr lang="en-US" sz="2400" dirty="0" smtClean="0"/>
          </a:p>
          <a:p>
            <a:pPr algn="l"/>
            <a:r>
              <a:rPr lang="en-US" sz="2400" dirty="0" smtClean="0"/>
              <a:t>                           Family: </a:t>
            </a:r>
            <a:r>
              <a:rPr lang="en-US" sz="2400" dirty="0" err="1" smtClean="0"/>
              <a:t>Dicrocoeliidae</a:t>
            </a:r>
            <a:endParaRPr lang="en-US" sz="2400" dirty="0" smtClean="0"/>
          </a:p>
          <a:p>
            <a:pPr algn="l"/>
            <a:r>
              <a:rPr lang="en-US" sz="2400" dirty="0" smtClean="0"/>
              <a:t>                                 Genus: </a:t>
            </a:r>
            <a:r>
              <a:rPr lang="en-US" sz="2400" i="1" dirty="0" smtClean="0"/>
              <a:t>Dicrocoelium</a:t>
            </a:r>
            <a:endParaRPr lang="en-US" sz="2400" dirty="0" smtClean="0"/>
          </a:p>
          <a:p>
            <a:pPr algn="l"/>
            <a:r>
              <a:rPr lang="en-US" sz="2400" dirty="0" smtClean="0"/>
              <a:t>                                        </a:t>
            </a:r>
            <a:r>
              <a:rPr lang="en-US" sz="2400" dirty="0" smtClean="0"/>
              <a:t>Species</a:t>
            </a:r>
            <a:r>
              <a:rPr lang="en-US" sz="2400" dirty="0" smtClean="0"/>
              <a:t>: </a:t>
            </a:r>
            <a:r>
              <a:rPr lang="en-US" sz="2400" i="1" dirty="0" smtClean="0"/>
              <a:t>D. </a:t>
            </a:r>
            <a:r>
              <a:rPr lang="en-US" sz="2400" i="1" dirty="0" err="1" smtClean="0"/>
              <a:t>dendraticum</a:t>
            </a:r>
            <a:endParaRPr lang="en-US" sz="2400" dirty="0" smtClean="0"/>
          </a:p>
          <a:p>
            <a:pPr algn="l"/>
            <a:endParaRPr lang="en-US" sz="2400" b="1" dirty="0" smtClean="0"/>
          </a:p>
          <a:p>
            <a:pPr algn="l"/>
            <a:r>
              <a:rPr lang="en-US" sz="2400" b="1" dirty="0" smtClean="0"/>
              <a:t>The </a:t>
            </a:r>
            <a:r>
              <a:rPr lang="en-US" sz="2400" b="1" dirty="0" smtClean="0"/>
              <a:t>disease called </a:t>
            </a:r>
            <a:r>
              <a:rPr lang="en-US" sz="2400" b="1" dirty="0" err="1" smtClean="0">
                <a:solidFill>
                  <a:srgbClr val="7030A0"/>
                </a:solidFill>
              </a:rPr>
              <a:t>Dicrocolidiasis</a:t>
            </a:r>
            <a:r>
              <a:rPr lang="en-US" sz="2400" b="1" dirty="0" smtClean="0">
                <a:solidFill>
                  <a:srgbClr val="7030A0"/>
                </a:solidFill>
              </a:rPr>
              <a:t>.</a:t>
            </a:r>
            <a:r>
              <a:rPr lang="en-US" sz="2400" b="1" dirty="0" smtClean="0"/>
              <a:t> </a:t>
            </a:r>
            <a:endParaRPr lang="en-US" sz="2400" dirty="0" smtClean="0"/>
          </a:p>
          <a:p>
            <a:pPr algn="l"/>
            <a:r>
              <a:rPr lang="en-US" sz="2400" b="1" dirty="0" smtClean="0"/>
              <a:t>Intermediate host: First: </a:t>
            </a:r>
            <a:r>
              <a:rPr lang="en-US" sz="2400" b="1" dirty="0" smtClean="0">
                <a:solidFill>
                  <a:srgbClr val="7030A0"/>
                </a:solidFill>
              </a:rPr>
              <a:t>land snails, </a:t>
            </a:r>
            <a:r>
              <a:rPr lang="en-US" sz="2400" b="1" dirty="0" smtClean="0"/>
              <a:t>Second: </a:t>
            </a:r>
            <a:r>
              <a:rPr lang="en-US" sz="2400" b="1" dirty="0" smtClean="0">
                <a:solidFill>
                  <a:srgbClr val="7030A0"/>
                </a:solidFill>
              </a:rPr>
              <a:t>Ants</a:t>
            </a:r>
            <a:endParaRPr lang="en-US" sz="2400" dirty="0" smtClean="0">
              <a:solidFill>
                <a:srgbClr val="7030A0"/>
              </a:solidFill>
            </a:endParaRPr>
          </a:p>
          <a:p>
            <a:pPr algn="l"/>
            <a:r>
              <a:rPr lang="en-US" sz="2400" b="1" dirty="0" smtClean="0"/>
              <a:t>Final host: </a:t>
            </a:r>
            <a:r>
              <a:rPr lang="en-US" sz="2400" b="1" dirty="0" smtClean="0">
                <a:solidFill>
                  <a:srgbClr val="7030A0"/>
                </a:solidFill>
              </a:rPr>
              <a:t>Cattl</a:t>
            </a:r>
            <a:r>
              <a:rPr lang="en-US" sz="2400" b="1" dirty="0" smtClean="0"/>
              <a:t>e</a:t>
            </a:r>
            <a:endParaRPr lang="en-US" sz="2400" dirty="0" smtClean="0"/>
          </a:p>
          <a:p>
            <a:pPr algn="l"/>
            <a:r>
              <a:rPr lang="en-US" sz="2400" b="1" dirty="0" smtClean="0"/>
              <a:t>Site of infection: </a:t>
            </a:r>
            <a:r>
              <a:rPr lang="en-US" sz="2400" b="1" dirty="0" smtClean="0">
                <a:solidFill>
                  <a:srgbClr val="7030A0"/>
                </a:solidFill>
              </a:rPr>
              <a:t>portal and hepatic vessels</a:t>
            </a:r>
            <a:endParaRPr 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38400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down)">
                                      <p:cBhvr>
                                        <p:cTn id="97" dur="580">
                                          <p:stCondLst>
                                            <p:cond delay="0"/>
                                          </p:stCondLst>
                                        </p:cTn>
                                        <p:tgtEl>
                                          <p:spTgt spid="2">
                                            <p:txEl>
                                              <p:pRg st="5" end="5"/>
                                            </p:txEl>
                                          </p:spTgt>
                                        </p:tgtEl>
                                      </p:cBhvr>
                                    </p:animEffect>
                                    <p:anim calcmode="lin" valueType="num">
                                      <p:cBhvr>
                                        <p:cTn id="98"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
                                            <p:txEl>
                                              <p:pRg st="5" end="5"/>
                                            </p:txEl>
                                          </p:spTgt>
                                        </p:tgtEl>
                                      </p:cBhvr>
                                      <p:to x="100000" y="60000"/>
                                    </p:animScale>
                                    <p:animScale>
                                      <p:cBhvr>
                                        <p:cTn id="104" dur="166" decel="50000">
                                          <p:stCondLst>
                                            <p:cond delay="676"/>
                                          </p:stCondLst>
                                        </p:cTn>
                                        <p:tgtEl>
                                          <p:spTgt spid="2">
                                            <p:txEl>
                                              <p:pRg st="5" end="5"/>
                                            </p:txEl>
                                          </p:spTgt>
                                        </p:tgtEl>
                                      </p:cBhvr>
                                      <p:to x="100000" y="100000"/>
                                    </p:animScale>
                                    <p:animScale>
                                      <p:cBhvr>
                                        <p:cTn id="105" dur="26">
                                          <p:stCondLst>
                                            <p:cond delay="1312"/>
                                          </p:stCondLst>
                                        </p:cTn>
                                        <p:tgtEl>
                                          <p:spTgt spid="2">
                                            <p:txEl>
                                              <p:pRg st="5" end="5"/>
                                            </p:txEl>
                                          </p:spTgt>
                                        </p:tgtEl>
                                      </p:cBhvr>
                                      <p:to x="100000" y="80000"/>
                                    </p:animScale>
                                    <p:animScale>
                                      <p:cBhvr>
                                        <p:cTn id="106" dur="166" decel="50000">
                                          <p:stCondLst>
                                            <p:cond delay="1338"/>
                                          </p:stCondLst>
                                        </p:cTn>
                                        <p:tgtEl>
                                          <p:spTgt spid="2">
                                            <p:txEl>
                                              <p:pRg st="5" end="5"/>
                                            </p:txEl>
                                          </p:spTgt>
                                        </p:tgtEl>
                                      </p:cBhvr>
                                      <p:to x="100000" y="100000"/>
                                    </p:animScale>
                                    <p:animScale>
                                      <p:cBhvr>
                                        <p:cTn id="107" dur="26">
                                          <p:stCondLst>
                                            <p:cond delay="1642"/>
                                          </p:stCondLst>
                                        </p:cTn>
                                        <p:tgtEl>
                                          <p:spTgt spid="2">
                                            <p:txEl>
                                              <p:pRg st="5" end="5"/>
                                            </p:txEl>
                                          </p:spTgt>
                                        </p:tgtEl>
                                      </p:cBhvr>
                                      <p:to x="100000" y="90000"/>
                                    </p:animScale>
                                    <p:animScale>
                                      <p:cBhvr>
                                        <p:cTn id="108" dur="166" decel="50000">
                                          <p:stCondLst>
                                            <p:cond delay="1668"/>
                                          </p:stCondLst>
                                        </p:cTn>
                                        <p:tgtEl>
                                          <p:spTgt spid="2">
                                            <p:txEl>
                                              <p:pRg st="5" end="5"/>
                                            </p:txEl>
                                          </p:spTgt>
                                        </p:tgtEl>
                                      </p:cBhvr>
                                      <p:to x="100000" y="100000"/>
                                    </p:animScale>
                                    <p:animScale>
                                      <p:cBhvr>
                                        <p:cTn id="109" dur="26">
                                          <p:stCondLst>
                                            <p:cond delay="1808"/>
                                          </p:stCondLst>
                                        </p:cTn>
                                        <p:tgtEl>
                                          <p:spTgt spid="2">
                                            <p:txEl>
                                              <p:pRg st="5" end="5"/>
                                            </p:txEl>
                                          </p:spTgt>
                                        </p:tgtEl>
                                      </p:cBhvr>
                                      <p:to x="100000" y="95000"/>
                                    </p:animScale>
                                    <p:animScale>
                                      <p:cBhvr>
                                        <p:cTn id="110" dur="166" decel="50000">
                                          <p:stCondLst>
                                            <p:cond delay="1834"/>
                                          </p:stCondLst>
                                        </p:cTn>
                                        <p:tgtEl>
                                          <p:spTgt spid="2">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down)">
                                      <p:cBhvr>
                                        <p:cTn id="115" dur="580">
                                          <p:stCondLst>
                                            <p:cond delay="0"/>
                                          </p:stCondLst>
                                        </p:cTn>
                                        <p:tgtEl>
                                          <p:spTgt spid="2">
                                            <p:txEl>
                                              <p:pRg st="6" end="6"/>
                                            </p:txEl>
                                          </p:spTgt>
                                        </p:tgtEl>
                                      </p:cBhvr>
                                    </p:animEffect>
                                    <p:anim calcmode="lin" valueType="num">
                                      <p:cBhvr>
                                        <p:cTn id="116"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
                                            <p:txEl>
                                              <p:pRg st="6" end="6"/>
                                            </p:txEl>
                                          </p:spTgt>
                                        </p:tgtEl>
                                      </p:cBhvr>
                                      <p:to x="100000" y="60000"/>
                                    </p:animScale>
                                    <p:animScale>
                                      <p:cBhvr>
                                        <p:cTn id="122" dur="166" decel="50000">
                                          <p:stCondLst>
                                            <p:cond delay="676"/>
                                          </p:stCondLst>
                                        </p:cTn>
                                        <p:tgtEl>
                                          <p:spTgt spid="2">
                                            <p:txEl>
                                              <p:pRg st="6" end="6"/>
                                            </p:txEl>
                                          </p:spTgt>
                                        </p:tgtEl>
                                      </p:cBhvr>
                                      <p:to x="100000" y="100000"/>
                                    </p:animScale>
                                    <p:animScale>
                                      <p:cBhvr>
                                        <p:cTn id="123" dur="26">
                                          <p:stCondLst>
                                            <p:cond delay="1312"/>
                                          </p:stCondLst>
                                        </p:cTn>
                                        <p:tgtEl>
                                          <p:spTgt spid="2">
                                            <p:txEl>
                                              <p:pRg st="6" end="6"/>
                                            </p:txEl>
                                          </p:spTgt>
                                        </p:tgtEl>
                                      </p:cBhvr>
                                      <p:to x="100000" y="80000"/>
                                    </p:animScale>
                                    <p:animScale>
                                      <p:cBhvr>
                                        <p:cTn id="124" dur="166" decel="50000">
                                          <p:stCondLst>
                                            <p:cond delay="1338"/>
                                          </p:stCondLst>
                                        </p:cTn>
                                        <p:tgtEl>
                                          <p:spTgt spid="2">
                                            <p:txEl>
                                              <p:pRg st="6" end="6"/>
                                            </p:txEl>
                                          </p:spTgt>
                                        </p:tgtEl>
                                      </p:cBhvr>
                                      <p:to x="100000" y="100000"/>
                                    </p:animScale>
                                    <p:animScale>
                                      <p:cBhvr>
                                        <p:cTn id="125" dur="26">
                                          <p:stCondLst>
                                            <p:cond delay="1642"/>
                                          </p:stCondLst>
                                        </p:cTn>
                                        <p:tgtEl>
                                          <p:spTgt spid="2">
                                            <p:txEl>
                                              <p:pRg st="6" end="6"/>
                                            </p:txEl>
                                          </p:spTgt>
                                        </p:tgtEl>
                                      </p:cBhvr>
                                      <p:to x="100000" y="90000"/>
                                    </p:animScale>
                                    <p:animScale>
                                      <p:cBhvr>
                                        <p:cTn id="126" dur="166" decel="50000">
                                          <p:stCondLst>
                                            <p:cond delay="1668"/>
                                          </p:stCondLst>
                                        </p:cTn>
                                        <p:tgtEl>
                                          <p:spTgt spid="2">
                                            <p:txEl>
                                              <p:pRg st="6" end="6"/>
                                            </p:txEl>
                                          </p:spTgt>
                                        </p:tgtEl>
                                      </p:cBhvr>
                                      <p:to x="100000" y="100000"/>
                                    </p:animScale>
                                    <p:animScale>
                                      <p:cBhvr>
                                        <p:cTn id="127" dur="26">
                                          <p:stCondLst>
                                            <p:cond delay="1808"/>
                                          </p:stCondLst>
                                        </p:cTn>
                                        <p:tgtEl>
                                          <p:spTgt spid="2">
                                            <p:txEl>
                                              <p:pRg st="6" end="6"/>
                                            </p:txEl>
                                          </p:spTgt>
                                        </p:tgtEl>
                                      </p:cBhvr>
                                      <p:to x="100000" y="95000"/>
                                    </p:animScale>
                                    <p:animScale>
                                      <p:cBhvr>
                                        <p:cTn id="128" dur="166" decel="50000">
                                          <p:stCondLst>
                                            <p:cond delay="1834"/>
                                          </p:stCondLst>
                                        </p:cTn>
                                        <p:tgtEl>
                                          <p:spTgt spid="2">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2">
                                            <p:txEl>
                                              <p:pRg st="8" end="8"/>
                                            </p:txEl>
                                          </p:spTgt>
                                        </p:tgtEl>
                                        <p:attrNameLst>
                                          <p:attrName>style.visibility</p:attrName>
                                        </p:attrNameLst>
                                      </p:cBhvr>
                                      <p:to>
                                        <p:strVal val="visible"/>
                                      </p:to>
                                    </p:set>
                                    <p:animEffect transition="in" filter="wipe(down)">
                                      <p:cBhvr>
                                        <p:cTn id="133" dur="580">
                                          <p:stCondLst>
                                            <p:cond delay="0"/>
                                          </p:stCondLst>
                                        </p:cTn>
                                        <p:tgtEl>
                                          <p:spTgt spid="2">
                                            <p:txEl>
                                              <p:pRg st="8" end="8"/>
                                            </p:txEl>
                                          </p:spTgt>
                                        </p:tgtEl>
                                      </p:cBhvr>
                                    </p:animEffect>
                                    <p:anim calcmode="lin" valueType="num">
                                      <p:cBhvr>
                                        <p:cTn id="134"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
                                            <p:txEl>
                                              <p:pRg st="8" end="8"/>
                                            </p:txEl>
                                          </p:spTgt>
                                        </p:tgtEl>
                                      </p:cBhvr>
                                      <p:to x="100000" y="60000"/>
                                    </p:animScale>
                                    <p:animScale>
                                      <p:cBhvr>
                                        <p:cTn id="140" dur="166" decel="50000">
                                          <p:stCondLst>
                                            <p:cond delay="676"/>
                                          </p:stCondLst>
                                        </p:cTn>
                                        <p:tgtEl>
                                          <p:spTgt spid="2">
                                            <p:txEl>
                                              <p:pRg st="8" end="8"/>
                                            </p:txEl>
                                          </p:spTgt>
                                        </p:tgtEl>
                                      </p:cBhvr>
                                      <p:to x="100000" y="100000"/>
                                    </p:animScale>
                                    <p:animScale>
                                      <p:cBhvr>
                                        <p:cTn id="141" dur="26">
                                          <p:stCondLst>
                                            <p:cond delay="1312"/>
                                          </p:stCondLst>
                                        </p:cTn>
                                        <p:tgtEl>
                                          <p:spTgt spid="2">
                                            <p:txEl>
                                              <p:pRg st="8" end="8"/>
                                            </p:txEl>
                                          </p:spTgt>
                                        </p:tgtEl>
                                      </p:cBhvr>
                                      <p:to x="100000" y="80000"/>
                                    </p:animScale>
                                    <p:animScale>
                                      <p:cBhvr>
                                        <p:cTn id="142" dur="166" decel="50000">
                                          <p:stCondLst>
                                            <p:cond delay="1338"/>
                                          </p:stCondLst>
                                        </p:cTn>
                                        <p:tgtEl>
                                          <p:spTgt spid="2">
                                            <p:txEl>
                                              <p:pRg st="8" end="8"/>
                                            </p:txEl>
                                          </p:spTgt>
                                        </p:tgtEl>
                                      </p:cBhvr>
                                      <p:to x="100000" y="100000"/>
                                    </p:animScale>
                                    <p:animScale>
                                      <p:cBhvr>
                                        <p:cTn id="143" dur="26">
                                          <p:stCondLst>
                                            <p:cond delay="1642"/>
                                          </p:stCondLst>
                                        </p:cTn>
                                        <p:tgtEl>
                                          <p:spTgt spid="2">
                                            <p:txEl>
                                              <p:pRg st="8" end="8"/>
                                            </p:txEl>
                                          </p:spTgt>
                                        </p:tgtEl>
                                      </p:cBhvr>
                                      <p:to x="100000" y="90000"/>
                                    </p:animScale>
                                    <p:animScale>
                                      <p:cBhvr>
                                        <p:cTn id="144" dur="166" decel="50000">
                                          <p:stCondLst>
                                            <p:cond delay="1668"/>
                                          </p:stCondLst>
                                        </p:cTn>
                                        <p:tgtEl>
                                          <p:spTgt spid="2">
                                            <p:txEl>
                                              <p:pRg st="8" end="8"/>
                                            </p:txEl>
                                          </p:spTgt>
                                        </p:tgtEl>
                                      </p:cBhvr>
                                      <p:to x="100000" y="100000"/>
                                    </p:animScale>
                                    <p:animScale>
                                      <p:cBhvr>
                                        <p:cTn id="145" dur="26">
                                          <p:stCondLst>
                                            <p:cond delay="1808"/>
                                          </p:stCondLst>
                                        </p:cTn>
                                        <p:tgtEl>
                                          <p:spTgt spid="2">
                                            <p:txEl>
                                              <p:pRg st="8" end="8"/>
                                            </p:txEl>
                                          </p:spTgt>
                                        </p:tgtEl>
                                      </p:cBhvr>
                                      <p:to x="100000" y="95000"/>
                                    </p:animScale>
                                    <p:animScale>
                                      <p:cBhvr>
                                        <p:cTn id="146" dur="166" decel="50000">
                                          <p:stCondLst>
                                            <p:cond delay="1834"/>
                                          </p:stCondLst>
                                        </p:cTn>
                                        <p:tgtEl>
                                          <p:spTgt spid="2">
                                            <p:txEl>
                                              <p:pRg st="8" end="8"/>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2">
                                            <p:txEl>
                                              <p:pRg st="9" end="9"/>
                                            </p:txEl>
                                          </p:spTgt>
                                        </p:tgtEl>
                                        <p:attrNameLst>
                                          <p:attrName>style.visibility</p:attrName>
                                        </p:attrNameLst>
                                      </p:cBhvr>
                                      <p:to>
                                        <p:strVal val="visible"/>
                                      </p:to>
                                    </p:set>
                                    <p:animEffect transition="in" filter="wipe(down)">
                                      <p:cBhvr>
                                        <p:cTn id="151" dur="580">
                                          <p:stCondLst>
                                            <p:cond delay="0"/>
                                          </p:stCondLst>
                                        </p:cTn>
                                        <p:tgtEl>
                                          <p:spTgt spid="2">
                                            <p:txEl>
                                              <p:pRg st="9" end="9"/>
                                            </p:txEl>
                                          </p:spTgt>
                                        </p:tgtEl>
                                      </p:cBhvr>
                                    </p:animEffect>
                                    <p:anim calcmode="lin" valueType="num">
                                      <p:cBhvr>
                                        <p:cTn id="152"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2">
                                            <p:txEl>
                                              <p:pRg st="9" end="9"/>
                                            </p:txEl>
                                          </p:spTgt>
                                        </p:tgtEl>
                                      </p:cBhvr>
                                      <p:to x="100000" y="60000"/>
                                    </p:animScale>
                                    <p:animScale>
                                      <p:cBhvr>
                                        <p:cTn id="158" dur="166" decel="50000">
                                          <p:stCondLst>
                                            <p:cond delay="676"/>
                                          </p:stCondLst>
                                        </p:cTn>
                                        <p:tgtEl>
                                          <p:spTgt spid="2">
                                            <p:txEl>
                                              <p:pRg st="9" end="9"/>
                                            </p:txEl>
                                          </p:spTgt>
                                        </p:tgtEl>
                                      </p:cBhvr>
                                      <p:to x="100000" y="100000"/>
                                    </p:animScale>
                                    <p:animScale>
                                      <p:cBhvr>
                                        <p:cTn id="159" dur="26">
                                          <p:stCondLst>
                                            <p:cond delay="1312"/>
                                          </p:stCondLst>
                                        </p:cTn>
                                        <p:tgtEl>
                                          <p:spTgt spid="2">
                                            <p:txEl>
                                              <p:pRg st="9" end="9"/>
                                            </p:txEl>
                                          </p:spTgt>
                                        </p:tgtEl>
                                      </p:cBhvr>
                                      <p:to x="100000" y="80000"/>
                                    </p:animScale>
                                    <p:animScale>
                                      <p:cBhvr>
                                        <p:cTn id="160" dur="166" decel="50000">
                                          <p:stCondLst>
                                            <p:cond delay="1338"/>
                                          </p:stCondLst>
                                        </p:cTn>
                                        <p:tgtEl>
                                          <p:spTgt spid="2">
                                            <p:txEl>
                                              <p:pRg st="9" end="9"/>
                                            </p:txEl>
                                          </p:spTgt>
                                        </p:tgtEl>
                                      </p:cBhvr>
                                      <p:to x="100000" y="100000"/>
                                    </p:animScale>
                                    <p:animScale>
                                      <p:cBhvr>
                                        <p:cTn id="161" dur="26">
                                          <p:stCondLst>
                                            <p:cond delay="1642"/>
                                          </p:stCondLst>
                                        </p:cTn>
                                        <p:tgtEl>
                                          <p:spTgt spid="2">
                                            <p:txEl>
                                              <p:pRg st="9" end="9"/>
                                            </p:txEl>
                                          </p:spTgt>
                                        </p:tgtEl>
                                      </p:cBhvr>
                                      <p:to x="100000" y="90000"/>
                                    </p:animScale>
                                    <p:animScale>
                                      <p:cBhvr>
                                        <p:cTn id="162" dur="166" decel="50000">
                                          <p:stCondLst>
                                            <p:cond delay="1668"/>
                                          </p:stCondLst>
                                        </p:cTn>
                                        <p:tgtEl>
                                          <p:spTgt spid="2">
                                            <p:txEl>
                                              <p:pRg st="9" end="9"/>
                                            </p:txEl>
                                          </p:spTgt>
                                        </p:tgtEl>
                                      </p:cBhvr>
                                      <p:to x="100000" y="100000"/>
                                    </p:animScale>
                                    <p:animScale>
                                      <p:cBhvr>
                                        <p:cTn id="163" dur="26">
                                          <p:stCondLst>
                                            <p:cond delay="1808"/>
                                          </p:stCondLst>
                                        </p:cTn>
                                        <p:tgtEl>
                                          <p:spTgt spid="2">
                                            <p:txEl>
                                              <p:pRg st="9" end="9"/>
                                            </p:txEl>
                                          </p:spTgt>
                                        </p:tgtEl>
                                      </p:cBhvr>
                                      <p:to x="100000" y="95000"/>
                                    </p:animScale>
                                    <p:animScale>
                                      <p:cBhvr>
                                        <p:cTn id="164" dur="166" decel="50000">
                                          <p:stCondLst>
                                            <p:cond delay="1834"/>
                                          </p:stCondLst>
                                        </p:cTn>
                                        <p:tgtEl>
                                          <p:spTgt spid="2">
                                            <p:txEl>
                                              <p:pRg st="9" end="9"/>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2">
                                            <p:txEl>
                                              <p:pRg st="10" end="10"/>
                                            </p:txEl>
                                          </p:spTgt>
                                        </p:tgtEl>
                                        <p:attrNameLst>
                                          <p:attrName>style.visibility</p:attrName>
                                        </p:attrNameLst>
                                      </p:cBhvr>
                                      <p:to>
                                        <p:strVal val="visible"/>
                                      </p:to>
                                    </p:set>
                                    <p:animEffect transition="in" filter="wipe(down)">
                                      <p:cBhvr>
                                        <p:cTn id="169" dur="580">
                                          <p:stCondLst>
                                            <p:cond delay="0"/>
                                          </p:stCondLst>
                                        </p:cTn>
                                        <p:tgtEl>
                                          <p:spTgt spid="2">
                                            <p:txEl>
                                              <p:pRg st="10" end="10"/>
                                            </p:txEl>
                                          </p:spTgt>
                                        </p:tgtEl>
                                      </p:cBhvr>
                                    </p:animEffect>
                                    <p:anim calcmode="lin" valueType="num">
                                      <p:cBhvr>
                                        <p:cTn id="170"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2">
                                            <p:txEl>
                                              <p:pRg st="10" end="10"/>
                                            </p:txEl>
                                          </p:spTgt>
                                        </p:tgtEl>
                                      </p:cBhvr>
                                      <p:to x="100000" y="60000"/>
                                    </p:animScale>
                                    <p:animScale>
                                      <p:cBhvr>
                                        <p:cTn id="176" dur="166" decel="50000">
                                          <p:stCondLst>
                                            <p:cond delay="676"/>
                                          </p:stCondLst>
                                        </p:cTn>
                                        <p:tgtEl>
                                          <p:spTgt spid="2">
                                            <p:txEl>
                                              <p:pRg st="10" end="10"/>
                                            </p:txEl>
                                          </p:spTgt>
                                        </p:tgtEl>
                                      </p:cBhvr>
                                      <p:to x="100000" y="100000"/>
                                    </p:animScale>
                                    <p:animScale>
                                      <p:cBhvr>
                                        <p:cTn id="177" dur="26">
                                          <p:stCondLst>
                                            <p:cond delay="1312"/>
                                          </p:stCondLst>
                                        </p:cTn>
                                        <p:tgtEl>
                                          <p:spTgt spid="2">
                                            <p:txEl>
                                              <p:pRg st="10" end="10"/>
                                            </p:txEl>
                                          </p:spTgt>
                                        </p:tgtEl>
                                      </p:cBhvr>
                                      <p:to x="100000" y="80000"/>
                                    </p:animScale>
                                    <p:animScale>
                                      <p:cBhvr>
                                        <p:cTn id="178" dur="166" decel="50000">
                                          <p:stCondLst>
                                            <p:cond delay="1338"/>
                                          </p:stCondLst>
                                        </p:cTn>
                                        <p:tgtEl>
                                          <p:spTgt spid="2">
                                            <p:txEl>
                                              <p:pRg st="10" end="10"/>
                                            </p:txEl>
                                          </p:spTgt>
                                        </p:tgtEl>
                                      </p:cBhvr>
                                      <p:to x="100000" y="100000"/>
                                    </p:animScale>
                                    <p:animScale>
                                      <p:cBhvr>
                                        <p:cTn id="179" dur="26">
                                          <p:stCondLst>
                                            <p:cond delay="1642"/>
                                          </p:stCondLst>
                                        </p:cTn>
                                        <p:tgtEl>
                                          <p:spTgt spid="2">
                                            <p:txEl>
                                              <p:pRg st="10" end="10"/>
                                            </p:txEl>
                                          </p:spTgt>
                                        </p:tgtEl>
                                      </p:cBhvr>
                                      <p:to x="100000" y="90000"/>
                                    </p:animScale>
                                    <p:animScale>
                                      <p:cBhvr>
                                        <p:cTn id="180" dur="166" decel="50000">
                                          <p:stCondLst>
                                            <p:cond delay="1668"/>
                                          </p:stCondLst>
                                        </p:cTn>
                                        <p:tgtEl>
                                          <p:spTgt spid="2">
                                            <p:txEl>
                                              <p:pRg st="10" end="10"/>
                                            </p:txEl>
                                          </p:spTgt>
                                        </p:tgtEl>
                                      </p:cBhvr>
                                      <p:to x="100000" y="100000"/>
                                    </p:animScale>
                                    <p:animScale>
                                      <p:cBhvr>
                                        <p:cTn id="181" dur="26">
                                          <p:stCondLst>
                                            <p:cond delay="1808"/>
                                          </p:stCondLst>
                                        </p:cTn>
                                        <p:tgtEl>
                                          <p:spTgt spid="2">
                                            <p:txEl>
                                              <p:pRg st="10" end="10"/>
                                            </p:txEl>
                                          </p:spTgt>
                                        </p:tgtEl>
                                      </p:cBhvr>
                                      <p:to x="100000" y="95000"/>
                                    </p:animScale>
                                    <p:animScale>
                                      <p:cBhvr>
                                        <p:cTn id="182" dur="166" decel="50000">
                                          <p:stCondLst>
                                            <p:cond delay="1834"/>
                                          </p:stCondLst>
                                        </p:cTn>
                                        <p:tgtEl>
                                          <p:spTgt spid="2">
                                            <p:txEl>
                                              <p:pRg st="10" end="10"/>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2">
                                            <p:txEl>
                                              <p:pRg st="11" end="11"/>
                                            </p:txEl>
                                          </p:spTgt>
                                        </p:tgtEl>
                                        <p:attrNameLst>
                                          <p:attrName>style.visibility</p:attrName>
                                        </p:attrNameLst>
                                      </p:cBhvr>
                                      <p:to>
                                        <p:strVal val="visible"/>
                                      </p:to>
                                    </p:set>
                                    <p:animEffect transition="in" filter="wipe(down)">
                                      <p:cBhvr>
                                        <p:cTn id="187" dur="580">
                                          <p:stCondLst>
                                            <p:cond delay="0"/>
                                          </p:stCondLst>
                                        </p:cTn>
                                        <p:tgtEl>
                                          <p:spTgt spid="2">
                                            <p:txEl>
                                              <p:pRg st="11" end="11"/>
                                            </p:txEl>
                                          </p:spTgt>
                                        </p:tgtEl>
                                      </p:cBhvr>
                                    </p:animEffect>
                                    <p:anim calcmode="lin" valueType="num">
                                      <p:cBhvr>
                                        <p:cTn id="188" dur="1822"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
                                            <p:txEl>
                                              <p:pRg st="11" end="11"/>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2">
                                            <p:txEl>
                                              <p:pRg st="11" end="11"/>
                                            </p:txEl>
                                          </p:spTgt>
                                        </p:tgtEl>
                                      </p:cBhvr>
                                      <p:to x="100000" y="60000"/>
                                    </p:animScale>
                                    <p:animScale>
                                      <p:cBhvr>
                                        <p:cTn id="194" dur="166" decel="50000">
                                          <p:stCondLst>
                                            <p:cond delay="676"/>
                                          </p:stCondLst>
                                        </p:cTn>
                                        <p:tgtEl>
                                          <p:spTgt spid="2">
                                            <p:txEl>
                                              <p:pRg st="11" end="11"/>
                                            </p:txEl>
                                          </p:spTgt>
                                        </p:tgtEl>
                                      </p:cBhvr>
                                      <p:to x="100000" y="100000"/>
                                    </p:animScale>
                                    <p:animScale>
                                      <p:cBhvr>
                                        <p:cTn id="195" dur="26">
                                          <p:stCondLst>
                                            <p:cond delay="1312"/>
                                          </p:stCondLst>
                                        </p:cTn>
                                        <p:tgtEl>
                                          <p:spTgt spid="2">
                                            <p:txEl>
                                              <p:pRg st="11" end="11"/>
                                            </p:txEl>
                                          </p:spTgt>
                                        </p:tgtEl>
                                      </p:cBhvr>
                                      <p:to x="100000" y="80000"/>
                                    </p:animScale>
                                    <p:animScale>
                                      <p:cBhvr>
                                        <p:cTn id="196" dur="166" decel="50000">
                                          <p:stCondLst>
                                            <p:cond delay="1338"/>
                                          </p:stCondLst>
                                        </p:cTn>
                                        <p:tgtEl>
                                          <p:spTgt spid="2">
                                            <p:txEl>
                                              <p:pRg st="11" end="11"/>
                                            </p:txEl>
                                          </p:spTgt>
                                        </p:tgtEl>
                                      </p:cBhvr>
                                      <p:to x="100000" y="100000"/>
                                    </p:animScale>
                                    <p:animScale>
                                      <p:cBhvr>
                                        <p:cTn id="197" dur="26">
                                          <p:stCondLst>
                                            <p:cond delay="1642"/>
                                          </p:stCondLst>
                                        </p:cTn>
                                        <p:tgtEl>
                                          <p:spTgt spid="2">
                                            <p:txEl>
                                              <p:pRg st="11" end="11"/>
                                            </p:txEl>
                                          </p:spTgt>
                                        </p:tgtEl>
                                      </p:cBhvr>
                                      <p:to x="100000" y="90000"/>
                                    </p:animScale>
                                    <p:animScale>
                                      <p:cBhvr>
                                        <p:cTn id="198" dur="166" decel="50000">
                                          <p:stCondLst>
                                            <p:cond delay="1668"/>
                                          </p:stCondLst>
                                        </p:cTn>
                                        <p:tgtEl>
                                          <p:spTgt spid="2">
                                            <p:txEl>
                                              <p:pRg st="11" end="11"/>
                                            </p:txEl>
                                          </p:spTgt>
                                        </p:tgtEl>
                                      </p:cBhvr>
                                      <p:to x="100000" y="100000"/>
                                    </p:animScale>
                                    <p:animScale>
                                      <p:cBhvr>
                                        <p:cTn id="199" dur="26">
                                          <p:stCondLst>
                                            <p:cond delay="1808"/>
                                          </p:stCondLst>
                                        </p:cTn>
                                        <p:tgtEl>
                                          <p:spTgt spid="2">
                                            <p:txEl>
                                              <p:pRg st="11" end="11"/>
                                            </p:txEl>
                                          </p:spTgt>
                                        </p:tgtEl>
                                      </p:cBhvr>
                                      <p:to x="100000" y="95000"/>
                                    </p:animScale>
                                    <p:animScale>
                                      <p:cBhvr>
                                        <p:cTn id="200" dur="166" decel="50000">
                                          <p:stCondLst>
                                            <p:cond delay="1834"/>
                                          </p:stCondLst>
                                        </p:cTn>
                                        <p:tgtEl>
                                          <p:spTgt spid="2">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9775" y="32200"/>
            <a:ext cx="8856984" cy="5016758"/>
          </a:xfrm>
          <a:prstGeom prst="rect">
            <a:avLst/>
          </a:prstGeom>
          <a:noFill/>
        </p:spPr>
        <p:txBody>
          <a:bodyPr wrap="square" rtlCol="0">
            <a:spAutoFit/>
          </a:bodyPr>
          <a:lstStyle/>
          <a:p>
            <a:pPr algn="l" rtl="0"/>
            <a:r>
              <a:rPr lang="en-US" sz="2000" dirty="0" smtClean="0"/>
              <a:t>Synonyms include </a:t>
            </a:r>
            <a:r>
              <a:rPr lang="en-US" sz="2000" i="1" dirty="0" err="1" smtClean="0"/>
              <a:t>Dicrocolium</a:t>
            </a:r>
            <a:r>
              <a:rPr lang="en-US" sz="2000" i="1" dirty="0" smtClean="0"/>
              <a:t> lancelatum</a:t>
            </a:r>
            <a:r>
              <a:rPr lang="en-US" sz="2000" dirty="0" smtClean="0"/>
              <a:t> and </a:t>
            </a:r>
            <a:r>
              <a:rPr lang="en-US" sz="2000" i="1" dirty="0" err="1" smtClean="0"/>
              <a:t>Distoma</a:t>
            </a:r>
            <a:r>
              <a:rPr lang="en-US" sz="2000" i="1" dirty="0" smtClean="0"/>
              <a:t> </a:t>
            </a:r>
            <a:r>
              <a:rPr lang="en-US" sz="2000" i="1" dirty="0" err="1" smtClean="0"/>
              <a:t>dendraticum</a:t>
            </a:r>
            <a:r>
              <a:rPr lang="en-US" sz="2000" dirty="0" smtClean="0"/>
              <a:t>. Medium sized, elongate, and flattened worms ("lancet fluke") (ca 6-10 x 1.5-2.5 mm), body pointed at both ends, and cecae simple; ovary post-testicular. Common in Europe and Asia; introduced into Australia and North </a:t>
            </a:r>
            <a:r>
              <a:rPr lang="en-US" sz="2000" dirty="0" smtClean="0"/>
              <a:t>America.</a:t>
            </a:r>
          </a:p>
          <a:p>
            <a:pPr algn="l"/>
            <a:r>
              <a:rPr lang="en-US" sz="2000" b="1" dirty="0" smtClean="0">
                <a:solidFill>
                  <a:srgbClr val="FF0000"/>
                </a:solidFill>
              </a:rPr>
              <a:t>Life-cycle</a:t>
            </a:r>
            <a:r>
              <a:rPr lang="en-US" sz="2000" b="1" dirty="0" smtClean="0"/>
              <a:t> </a:t>
            </a:r>
            <a:endParaRPr lang="en-US" sz="2000" dirty="0" smtClean="0"/>
          </a:p>
          <a:p>
            <a:pPr algn="l"/>
            <a:r>
              <a:rPr lang="en-US" sz="2000" dirty="0" smtClean="0"/>
              <a:t>Adults in bile ducts, gall bladder, and pancreatic ducts of sheep, cattle, goats, pigs, </a:t>
            </a:r>
            <a:r>
              <a:rPr lang="en-US" sz="2000" dirty="0" err="1" smtClean="0"/>
              <a:t>cervids</a:t>
            </a:r>
            <a:r>
              <a:rPr lang="en-US" sz="2000" dirty="0" smtClean="0"/>
              <a:t>, lagomorphs, some rodents, and rarely humans, eggs passed embryonated out with feces, eaten by land snails, and about 55 different species of snails have been shown to be suitable hosts then hatch into two sporocyst generations after that </a:t>
            </a:r>
            <a:r>
              <a:rPr lang="en-US" sz="2000" dirty="0" err="1" smtClean="0"/>
              <a:t>xiphidiocercaria</a:t>
            </a:r>
            <a:r>
              <a:rPr lang="en-US" sz="2000" dirty="0" smtClean="0"/>
              <a:t> accumulate in pulmonary chamber of snail, cercaria aggregate as masses and secrete thin cyst wall. Snail then coats cercaria with mucus, and deposits slime balls containing numerous cercaria (dozens to hundreds) in slime trails, this slime balls eaten by ants. </a:t>
            </a:r>
            <a:endParaRPr lang="en-US" sz="2000" b="1" dirty="0">
              <a:solidFill>
                <a:srgbClr val="461E64"/>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7478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195486"/>
            <a:ext cx="8784976" cy="4093428"/>
          </a:xfrm>
          <a:prstGeom prst="rect">
            <a:avLst/>
          </a:prstGeom>
          <a:noFill/>
        </p:spPr>
        <p:txBody>
          <a:bodyPr wrap="square" rtlCol="0">
            <a:spAutoFit/>
          </a:bodyPr>
          <a:lstStyle/>
          <a:p>
            <a:pPr algn="l"/>
            <a:r>
              <a:rPr lang="en-US" sz="2000" dirty="0" smtClean="0"/>
              <a:t>About 17 species and several genera of ants have been found to be suitable second intermediate hosts (in USA, </a:t>
            </a:r>
            <a:r>
              <a:rPr lang="en-US" sz="2000" i="1" dirty="0" smtClean="0"/>
              <a:t>Formica </a:t>
            </a:r>
            <a:r>
              <a:rPr lang="en-US" sz="2000" i="1" dirty="0" err="1" smtClean="0"/>
              <a:t>fusca</a:t>
            </a:r>
            <a:r>
              <a:rPr lang="en-US" sz="2000" dirty="0" smtClean="0"/>
              <a:t>); ants love to eat slime balls and even feed them to the larval ants. Most metacercaria encyst in </a:t>
            </a:r>
            <a:r>
              <a:rPr lang="en-US" sz="2000" dirty="0" err="1" smtClean="0"/>
              <a:t>hemocoel</a:t>
            </a:r>
            <a:r>
              <a:rPr lang="en-US" sz="2000" dirty="0" smtClean="0"/>
              <a:t> and are infective to final host; however, 1-2 encyst in depression between roots of </a:t>
            </a:r>
            <a:r>
              <a:rPr lang="en-US" sz="2000" dirty="0" err="1" smtClean="0"/>
              <a:t>subesophageal</a:t>
            </a:r>
            <a:r>
              <a:rPr lang="en-US" sz="2000" dirty="0" smtClean="0"/>
              <a:t> nerves leading to mouthparts (never become infective), as temperature decreases in the evening, ants climb up grass and clamp down with mandibles. Uninfected ants return to colony. Paralyzed ants found only at temperatures under 20 C</a:t>
            </a:r>
            <a:r>
              <a:rPr lang="en-US" sz="2000" baseline="30000" dirty="0" smtClean="0"/>
              <a:t>0</a:t>
            </a:r>
            <a:r>
              <a:rPr lang="en-US" sz="2000" dirty="0" smtClean="0"/>
              <a:t>, mandibles release when ants warm up the next morning, so, ruminants graze in evenings and mornings, ingesting these exposed ants, metacercaria </a:t>
            </a:r>
            <a:r>
              <a:rPr lang="en-US" sz="2000" dirty="0" err="1" smtClean="0"/>
              <a:t>excyst</a:t>
            </a:r>
            <a:r>
              <a:rPr lang="en-US" sz="2000" dirty="0" smtClean="0"/>
              <a:t> in duodenum, migrates up common bile duct and development to adult</a:t>
            </a:r>
            <a:r>
              <a:rPr lang="en-US" sz="2000" b="1" dirty="0" smtClean="0"/>
              <a:t>.</a:t>
            </a:r>
            <a:endParaRPr lang="en-US" sz="2000" dirty="0"/>
          </a:p>
        </p:txBody>
      </p:sp>
    </p:spTree>
    <p:extLst>
      <p:ext uri="{BB962C8B-B14F-4D97-AF65-F5344CB8AC3E}">
        <p14:creationId xmlns="" xmlns:p14="http://schemas.microsoft.com/office/powerpoint/2010/main" val="9222217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2699792" y="1995686"/>
            <a:ext cx="3744416"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99792" y="4488017"/>
            <a:ext cx="3744416" cy="585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495562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195486"/>
            <a:ext cx="8496944"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8" y="4227934"/>
            <a:ext cx="8496944" cy="667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6068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339502"/>
            <a:ext cx="8424936" cy="3539430"/>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rPr>
              <a:t>Treatment:</a:t>
            </a:r>
            <a:endParaRPr lang="en-US" sz="3200" dirty="0" smtClean="0">
              <a:solidFill>
                <a:srgbClr val="FF0000"/>
              </a:solidFill>
            </a:endParaRPr>
          </a:p>
          <a:p>
            <a:pPr algn="l"/>
            <a:r>
              <a:rPr lang="en-US" sz="3200" b="1" dirty="0" smtClean="0">
                <a:solidFill>
                  <a:srgbClr val="00B050"/>
                </a:solidFill>
              </a:rPr>
              <a:t>1- Hexachloroethan and </a:t>
            </a:r>
            <a:r>
              <a:rPr lang="en-US" sz="3200" b="1" dirty="0" err="1" smtClean="0">
                <a:solidFill>
                  <a:srgbClr val="00B050"/>
                </a:solidFill>
              </a:rPr>
              <a:t>Fouadein</a:t>
            </a:r>
            <a:r>
              <a:rPr lang="en-US" sz="3200" dirty="0" smtClean="0"/>
              <a:t>, which cutoff ova production from adult worms.</a:t>
            </a:r>
          </a:p>
          <a:p>
            <a:pPr algn="l"/>
            <a:r>
              <a:rPr lang="en-US" sz="3200" b="1" dirty="0" smtClean="0">
                <a:solidFill>
                  <a:srgbClr val="00B050"/>
                </a:solidFill>
              </a:rPr>
              <a:t>2- </a:t>
            </a:r>
            <a:r>
              <a:rPr lang="en-US" sz="3200" b="1" dirty="0" err="1" smtClean="0">
                <a:solidFill>
                  <a:srgbClr val="00B050"/>
                </a:solidFill>
              </a:rPr>
              <a:t>Hetholein</a:t>
            </a:r>
            <a:r>
              <a:rPr lang="en-US" sz="3200" b="1" dirty="0" smtClean="0">
                <a:solidFill>
                  <a:srgbClr val="00B050"/>
                </a:solidFill>
              </a:rPr>
              <a:t> </a:t>
            </a:r>
            <a:r>
              <a:rPr lang="en-US" sz="3200" dirty="0" smtClean="0"/>
              <a:t>(19-22)mg/Kg. body weight </a:t>
            </a:r>
          </a:p>
          <a:p>
            <a:pPr algn="l"/>
            <a:r>
              <a:rPr lang="en-US" sz="3200" b="1" dirty="0" smtClean="0">
                <a:solidFill>
                  <a:srgbClr val="00B050"/>
                </a:solidFill>
              </a:rPr>
              <a:t>3- Thibendazol </a:t>
            </a:r>
            <a:r>
              <a:rPr lang="en-US" sz="3200" dirty="0" smtClean="0"/>
              <a:t>(200-300) mg/kg body weight which can kill 96%from adult worms.</a:t>
            </a:r>
            <a:endParaRPr lang="en-US" sz="3200" dirty="0"/>
          </a:p>
        </p:txBody>
      </p:sp>
    </p:spTree>
    <p:extLst>
      <p:ext uri="{BB962C8B-B14F-4D97-AF65-F5344CB8AC3E}">
        <p14:creationId xmlns="" xmlns:p14="http://schemas.microsoft.com/office/powerpoint/2010/main" val="2203804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2844" y="285734"/>
            <a:ext cx="8856984" cy="4278094"/>
          </a:xfrm>
          <a:prstGeom prst="rect">
            <a:avLst/>
          </a:prstGeom>
          <a:noFill/>
        </p:spPr>
        <p:txBody>
          <a:bodyPr wrap="square" rtlCol="0">
            <a:spAutoFit/>
          </a:bodyPr>
          <a:lstStyle/>
          <a:p>
            <a:pPr algn="l"/>
            <a:r>
              <a:rPr lang="en-US" sz="2800" b="1" dirty="0" smtClean="0">
                <a:solidFill>
                  <a:srgbClr val="00B050"/>
                </a:solidFill>
              </a:rPr>
              <a:t>Order: </a:t>
            </a:r>
            <a:r>
              <a:rPr lang="en-US" sz="2800" b="1" dirty="0" err="1" smtClean="0">
                <a:solidFill>
                  <a:srgbClr val="00B050"/>
                </a:solidFill>
              </a:rPr>
              <a:t>Opisthorchiformes</a:t>
            </a:r>
            <a:endParaRPr lang="en-US" sz="2800" dirty="0" smtClean="0">
              <a:solidFill>
                <a:srgbClr val="00B050"/>
              </a:solidFill>
            </a:endParaRPr>
          </a:p>
          <a:p>
            <a:pPr algn="l"/>
            <a:r>
              <a:rPr lang="en-US" sz="2800" dirty="0" smtClean="0"/>
              <a:t>Typically: worms in medium to small size, testes usually posterior, cirrus absent and seminal receptacle present. Eggs passed fully embryonated, while, </a:t>
            </a:r>
            <a:r>
              <a:rPr lang="en-US" sz="2800" dirty="0" err="1" smtClean="0"/>
              <a:t>metacercariae</a:t>
            </a:r>
            <a:r>
              <a:rPr lang="en-US" sz="2800" dirty="0" smtClean="0"/>
              <a:t> encysted in fish. </a:t>
            </a:r>
          </a:p>
          <a:p>
            <a:pPr algn="l"/>
            <a:r>
              <a:rPr lang="en-US" sz="2800" b="1" i="1" dirty="0" smtClean="0">
                <a:solidFill>
                  <a:srgbClr val="00B050"/>
                </a:solidFill>
              </a:rPr>
              <a:t>Clonorchis sinensis</a:t>
            </a:r>
            <a:r>
              <a:rPr lang="en-US" sz="2800" b="1" dirty="0" smtClean="0">
                <a:solidFill>
                  <a:srgbClr val="00B050"/>
                </a:solidFill>
              </a:rPr>
              <a:t> (syn. </a:t>
            </a:r>
            <a:r>
              <a:rPr lang="en-US" sz="2800" b="1" i="1" dirty="0" smtClean="0">
                <a:solidFill>
                  <a:srgbClr val="00B050"/>
                </a:solidFill>
              </a:rPr>
              <a:t>Opisthorchis sinensis</a:t>
            </a:r>
            <a:r>
              <a:rPr lang="en-US" sz="2800" b="1" dirty="0" smtClean="0">
                <a:solidFill>
                  <a:srgbClr val="00B050"/>
                </a:solidFill>
              </a:rPr>
              <a:t>) (family: </a:t>
            </a:r>
            <a:r>
              <a:rPr lang="en-US" sz="2800" b="1" dirty="0" err="1" smtClean="0">
                <a:solidFill>
                  <a:srgbClr val="00B050"/>
                </a:solidFill>
              </a:rPr>
              <a:t>Opisthorchiidae</a:t>
            </a:r>
            <a:r>
              <a:rPr lang="en-US" sz="2800" b="1" dirty="0" smtClean="0">
                <a:solidFill>
                  <a:srgbClr val="00B050"/>
                </a:solidFill>
              </a:rPr>
              <a:t>)</a:t>
            </a:r>
            <a:endParaRPr lang="en-US" sz="2800" dirty="0" smtClean="0">
              <a:solidFill>
                <a:srgbClr val="00B050"/>
              </a:solidFill>
            </a:endParaRPr>
          </a:p>
          <a:p>
            <a:pPr algn="l" rtl="0"/>
            <a:endParaRPr lang="en-US" sz="2400" b="1"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8134481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49780"/>
            <a:ext cx="9144000" cy="4401205"/>
          </a:xfrm>
          <a:prstGeom prst="rect">
            <a:avLst/>
          </a:prstGeom>
          <a:noFill/>
        </p:spPr>
        <p:txBody>
          <a:bodyPr wrap="square" rtlCol="0">
            <a:spAutoFit/>
          </a:bodyPr>
          <a:lstStyle/>
          <a:p>
            <a:pPr algn="l"/>
            <a:r>
              <a:rPr lang="en-US" sz="2000" dirty="0" smtClean="0"/>
              <a:t>Phylum: Platyhelminthes</a:t>
            </a:r>
          </a:p>
          <a:p>
            <a:pPr algn="l"/>
            <a:r>
              <a:rPr lang="en-US" sz="2000" dirty="0" smtClean="0"/>
              <a:t>         Class: Trematodes</a:t>
            </a:r>
          </a:p>
          <a:p>
            <a:pPr algn="l"/>
            <a:r>
              <a:rPr lang="en-US" sz="2000" dirty="0" smtClean="0"/>
              <a:t>              Subclass: </a:t>
            </a:r>
            <a:r>
              <a:rPr lang="en-US" sz="2000" dirty="0" err="1" smtClean="0"/>
              <a:t>Digenea</a:t>
            </a:r>
            <a:endParaRPr lang="en-US" sz="2000" dirty="0" smtClean="0"/>
          </a:p>
          <a:p>
            <a:pPr algn="l"/>
            <a:r>
              <a:rPr lang="en-US" sz="2000" dirty="0" smtClean="0"/>
              <a:t>                    Order: </a:t>
            </a:r>
            <a:r>
              <a:rPr lang="en-US" sz="2000" dirty="0" err="1" smtClean="0"/>
              <a:t>Opisthorchiforms</a:t>
            </a:r>
            <a:endParaRPr lang="en-US" sz="2000" dirty="0" smtClean="0"/>
          </a:p>
          <a:p>
            <a:pPr algn="l"/>
            <a:r>
              <a:rPr lang="en-US" sz="2000" dirty="0" smtClean="0"/>
              <a:t>                           Family: </a:t>
            </a:r>
            <a:r>
              <a:rPr lang="en-US" sz="2000" dirty="0" err="1" smtClean="0"/>
              <a:t>Opisthorichidae</a:t>
            </a:r>
            <a:endParaRPr lang="en-US" sz="2000" dirty="0" smtClean="0"/>
          </a:p>
          <a:p>
            <a:pPr algn="l"/>
            <a:r>
              <a:rPr lang="en-US" sz="2000" dirty="0" smtClean="0"/>
              <a:t>                                 Genus: </a:t>
            </a:r>
            <a:r>
              <a:rPr lang="en-US" sz="2000" i="1" dirty="0" err="1" smtClean="0"/>
              <a:t>Opisthorichis</a:t>
            </a:r>
            <a:endParaRPr lang="en-US" sz="2000" dirty="0" smtClean="0"/>
          </a:p>
          <a:p>
            <a:pPr algn="l"/>
            <a:r>
              <a:rPr lang="en-US" sz="2000" dirty="0" smtClean="0"/>
              <a:t>                                        Species: </a:t>
            </a:r>
            <a:r>
              <a:rPr lang="en-US" sz="2000" i="1" dirty="0" smtClean="0"/>
              <a:t>O. </a:t>
            </a:r>
            <a:r>
              <a:rPr lang="en-US" sz="2000" i="1" dirty="0" err="1" smtClean="0"/>
              <a:t>sinenesis</a:t>
            </a:r>
            <a:endParaRPr lang="en-US" sz="2000" dirty="0" smtClean="0"/>
          </a:p>
          <a:p>
            <a:pPr algn="l"/>
            <a:r>
              <a:rPr lang="en-US" sz="2000" b="1" dirty="0" smtClean="0">
                <a:solidFill>
                  <a:srgbClr val="00B050"/>
                </a:solidFill>
              </a:rPr>
              <a:t>The disease is </a:t>
            </a:r>
            <a:r>
              <a:rPr lang="en-US" sz="2000" b="1" dirty="0" err="1" smtClean="0">
                <a:solidFill>
                  <a:srgbClr val="00B050"/>
                </a:solidFill>
              </a:rPr>
              <a:t>Opisthorchiosis</a:t>
            </a:r>
            <a:endParaRPr lang="en-US" sz="2000" dirty="0" smtClean="0">
              <a:solidFill>
                <a:srgbClr val="00B050"/>
              </a:solidFill>
            </a:endParaRPr>
          </a:p>
          <a:p>
            <a:pPr algn="l"/>
            <a:r>
              <a:rPr lang="en-US" sz="2000" b="1" dirty="0" smtClean="0">
                <a:solidFill>
                  <a:srgbClr val="00B050"/>
                </a:solidFill>
              </a:rPr>
              <a:t>Intermediate host: First: snails, Second: fishes</a:t>
            </a:r>
            <a:endParaRPr lang="en-US" sz="2000" dirty="0" smtClean="0">
              <a:solidFill>
                <a:srgbClr val="00B050"/>
              </a:solidFill>
            </a:endParaRPr>
          </a:p>
          <a:p>
            <a:pPr algn="l"/>
            <a:r>
              <a:rPr lang="en-US" sz="2000" b="1" dirty="0" smtClean="0">
                <a:solidFill>
                  <a:srgbClr val="00B050"/>
                </a:solidFill>
              </a:rPr>
              <a:t>Final </a:t>
            </a:r>
            <a:r>
              <a:rPr lang="en-US" sz="2000" b="1" dirty="0" smtClean="0">
                <a:solidFill>
                  <a:srgbClr val="00B050"/>
                </a:solidFill>
              </a:rPr>
              <a:t>host: Human</a:t>
            </a:r>
            <a:endParaRPr lang="en-US" sz="2000" dirty="0" smtClean="0">
              <a:solidFill>
                <a:srgbClr val="00B050"/>
              </a:solidFill>
            </a:endParaRPr>
          </a:p>
          <a:p>
            <a:pPr algn="l"/>
            <a:endParaRPr lang="en-US" sz="2000" dirty="0" smtClean="0"/>
          </a:p>
          <a:p>
            <a:pPr algn="l"/>
            <a:r>
              <a:rPr lang="en-US" sz="2000" dirty="0" smtClean="0"/>
              <a:t>Adults </a:t>
            </a:r>
            <a:r>
              <a:rPr lang="en-US" sz="2000" dirty="0" smtClean="0"/>
              <a:t>of the Chinese liver fluke live in bile ducts, are elongate, 8-20 x 1.5-5 mm. Asiatic in distribution, infecting cats, humans, dogs, badgers, mink, etc. Large, </a:t>
            </a:r>
            <a:r>
              <a:rPr lang="en-US" sz="2000" dirty="0" err="1" smtClean="0"/>
              <a:t>dendritic</a:t>
            </a:r>
            <a:r>
              <a:rPr lang="en-US" sz="2000" dirty="0" smtClean="0"/>
              <a:t> testes posteriorly that are tandem </a:t>
            </a:r>
            <a:endParaRPr lang="en-US" sz="2000" dirty="0"/>
          </a:p>
        </p:txBody>
      </p:sp>
    </p:spTree>
    <p:extLst>
      <p:ext uri="{BB962C8B-B14F-4D97-AF65-F5344CB8AC3E}">
        <p14:creationId xmlns="" xmlns:p14="http://schemas.microsoft.com/office/powerpoint/2010/main" val="2171044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
                                            <p:txEl>
                                              <p:pRg st="1" end="1"/>
                                            </p:txEl>
                                          </p:spTgt>
                                        </p:tgtEl>
                                        <p:attrNameLst>
                                          <p:attrName>r</p:attrName>
                                        </p:attrNameLst>
                                      </p:cBhvr>
                                    </p:animRot>
                                    <p:animRot by="-240000">
                                      <p:cBhvr>
                                        <p:cTn id="15" dur="200" fill="hold">
                                          <p:stCondLst>
                                            <p:cond delay="200"/>
                                          </p:stCondLst>
                                        </p:cTn>
                                        <p:tgtEl>
                                          <p:spTgt spid="2">
                                            <p:txEl>
                                              <p:pRg st="1" end="1"/>
                                            </p:txEl>
                                          </p:spTgt>
                                        </p:tgtEl>
                                        <p:attrNameLst>
                                          <p:attrName>r</p:attrName>
                                        </p:attrNameLst>
                                      </p:cBhvr>
                                    </p:animRot>
                                    <p:animRot by="240000">
                                      <p:cBhvr>
                                        <p:cTn id="16" dur="200" fill="hold">
                                          <p:stCondLst>
                                            <p:cond delay="400"/>
                                          </p:stCondLst>
                                        </p:cTn>
                                        <p:tgtEl>
                                          <p:spTgt spid="2">
                                            <p:txEl>
                                              <p:pRg st="1" end="1"/>
                                            </p:txEl>
                                          </p:spTgt>
                                        </p:tgtEl>
                                        <p:attrNameLst>
                                          <p:attrName>r</p:attrName>
                                        </p:attrNameLst>
                                      </p:cBhvr>
                                    </p:animRot>
                                    <p:animRot by="-240000">
                                      <p:cBhvr>
                                        <p:cTn id="17" dur="200" fill="hold">
                                          <p:stCondLst>
                                            <p:cond delay="600"/>
                                          </p:stCondLst>
                                        </p:cTn>
                                        <p:tgtEl>
                                          <p:spTgt spid="2">
                                            <p:txEl>
                                              <p:pRg st="1" end="1"/>
                                            </p:txEl>
                                          </p:spTgt>
                                        </p:tgtEl>
                                        <p:attrNameLst>
                                          <p:attrName>r</p:attrName>
                                        </p:attrNameLst>
                                      </p:cBhvr>
                                    </p:animRot>
                                    <p:animRot by="120000">
                                      <p:cBhvr>
                                        <p:cTn id="18" dur="200" fill="hold">
                                          <p:stCondLst>
                                            <p:cond delay="80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
                                            <p:txEl>
                                              <p:pRg st="2" end="2"/>
                                            </p:txEl>
                                          </p:spTgt>
                                        </p:tgtEl>
                                        <p:attrNameLst>
                                          <p:attrName>r</p:attrName>
                                        </p:attrNameLst>
                                      </p:cBhvr>
                                    </p:animRot>
                                    <p:animRot by="-240000">
                                      <p:cBhvr>
                                        <p:cTn id="23" dur="200" fill="hold">
                                          <p:stCondLst>
                                            <p:cond delay="200"/>
                                          </p:stCondLst>
                                        </p:cTn>
                                        <p:tgtEl>
                                          <p:spTgt spid="2">
                                            <p:txEl>
                                              <p:pRg st="2" end="2"/>
                                            </p:txEl>
                                          </p:spTgt>
                                        </p:tgtEl>
                                        <p:attrNameLst>
                                          <p:attrName>r</p:attrName>
                                        </p:attrNameLst>
                                      </p:cBhvr>
                                    </p:animRot>
                                    <p:animRot by="240000">
                                      <p:cBhvr>
                                        <p:cTn id="24" dur="200" fill="hold">
                                          <p:stCondLst>
                                            <p:cond delay="400"/>
                                          </p:stCondLst>
                                        </p:cTn>
                                        <p:tgtEl>
                                          <p:spTgt spid="2">
                                            <p:txEl>
                                              <p:pRg st="2" end="2"/>
                                            </p:txEl>
                                          </p:spTgt>
                                        </p:tgtEl>
                                        <p:attrNameLst>
                                          <p:attrName>r</p:attrName>
                                        </p:attrNameLst>
                                      </p:cBhvr>
                                    </p:animRot>
                                    <p:animRot by="-240000">
                                      <p:cBhvr>
                                        <p:cTn id="25" dur="200" fill="hold">
                                          <p:stCondLst>
                                            <p:cond delay="600"/>
                                          </p:stCondLst>
                                        </p:cTn>
                                        <p:tgtEl>
                                          <p:spTgt spid="2">
                                            <p:txEl>
                                              <p:pRg st="2" end="2"/>
                                            </p:txEl>
                                          </p:spTgt>
                                        </p:tgtEl>
                                        <p:attrNameLst>
                                          <p:attrName>r</p:attrName>
                                        </p:attrNameLst>
                                      </p:cBhvr>
                                    </p:animRot>
                                    <p:animRot by="120000">
                                      <p:cBhvr>
                                        <p:cTn id="26" dur="200" fill="hold">
                                          <p:stCondLst>
                                            <p:cond delay="800"/>
                                          </p:stCondLst>
                                        </p:cTn>
                                        <p:tgtEl>
                                          <p:spTgt spid="2">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
                                            <p:txEl>
                                              <p:pRg st="3" end="3"/>
                                            </p:txEl>
                                          </p:spTgt>
                                        </p:tgtEl>
                                        <p:attrNameLst>
                                          <p:attrName>r</p:attrName>
                                        </p:attrNameLst>
                                      </p:cBhvr>
                                    </p:animRot>
                                    <p:animRot by="-240000">
                                      <p:cBhvr>
                                        <p:cTn id="31" dur="200" fill="hold">
                                          <p:stCondLst>
                                            <p:cond delay="200"/>
                                          </p:stCondLst>
                                        </p:cTn>
                                        <p:tgtEl>
                                          <p:spTgt spid="2">
                                            <p:txEl>
                                              <p:pRg st="3" end="3"/>
                                            </p:txEl>
                                          </p:spTgt>
                                        </p:tgtEl>
                                        <p:attrNameLst>
                                          <p:attrName>r</p:attrName>
                                        </p:attrNameLst>
                                      </p:cBhvr>
                                    </p:animRot>
                                    <p:animRot by="240000">
                                      <p:cBhvr>
                                        <p:cTn id="32" dur="200" fill="hold">
                                          <p:stCondLst>
                                            <p:cond delay="400"/>
                                          </p:stCondLst>
                                        </p:cTn>
                                        <p:tgtEl>
                                          <p:spTgt spid="2">
                                            <p:txEl>
                                              <p:pRg st="3" end="3"/>
                                            </p:txEl>
                                          </p:spTgt>
                                        </p:tgtEl>
                                        <p:attrNameLst>
                                          <p:attrName>r</p:attrName>
                                        </p:attrNameLst>
                                      </p:cBhvr>
                                    </p:animRot>
                                    <p:animRot by="-240000">
                                      <p:cBhvr>
                                        <p:cTn id="33" dur="200" fill="hold">
                                          <p:stCondLst>
                                            <p:cond delay="600"/>
                                          </p:stCondLst>
                                        </p:cTn>
                                        <p:tgtEl>
                                          <p:spTgt spid="2">
                                            <p:txEl>
                                              <p:pRg st="3" end="3"/>
                                            </p:txEl>
                                          </p:spTgt>
                                        </p:tgtEl>
                                        <p:attrNameLst>
                                          <p:attrName>r</p:attrName>
                                        </p:attrNameLst>
                                      </p:cBhvr>
                                    </p:animRot>
                                    <p:animRot by="120000">
                                      <p:cBhvr>
                                        <p:cTn id="34" dur="200" fill="hold">
                                          <p:stCondLst>
                                            <p:cond delay="800"/>
                                          </p:stCondLst>
                                        </p:cTn>
                                        <p:tgtEl>
                                          <p:spTgt spid="2">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2">
                                            <p:txEl>
                                              <p:pRg st="4" end="4"/>
                                            </p:txEl>
                                          </p:spTgt>
                                        </p:tgtEl>
                                        <p:attrNameLst>
                                          <p:attrName>r</p:attrName>
                                        </p:attrNameLst>
                                      </p:cBhvr>
                                    </p:animRot>
                                    <p:animRot by="-240000">
                                      <p:cBhvr>
                                        <p:cTn id="39" dur="200" fill="hold">
                                          <p:stCondLst>
                                            <p:cond delay="200"/>
                                          </p:stCondLst>
                                        </p:cTn>
                                        <p:tgtEl>
                                          <p:spTgt spid="2">
                                            <p:txEl>
                                              <p:pRg st="4" end="4"/>
                                            </p:txEl>
                                          </p:spTgt>
                                        </p:tgtEl>
                                        <p:attrNameLst>
                                          <p:attrName>r</p:attrName>
                                        </p:attrNameLst>
                                      </p:cBhvr>
                                    </p:animRot>
                                    <p:animRot by="240000">
                                      <p:cBhvr>
                                        <p:cTn id="40" dur="200" fill="hold">
                                          <p:stCondLst>
                                            <p:cond delay="400"/>
                                          </p:stCondLst>
                                        </p:cTn>
                                        <p:tgtEl>
                                          <p:spTgt spid="2">
                                            <p:txEl>
                                              <p:pRg st="4" end="4"/>
                                            </p:txEl>
                                          </p:spTgt>
                                        </p:tgtEl>
                                        <p:attrNameLst>
                                          <p:attrName>r</p:attrName>
                                        </p:attrNameLst>
                                      </p:cBhvr>
                                    </p:animRot>
                                    <p:animRot by="-240000">
                                      <p:cBhvr>
                                        <p:cTn id="41" dur="200" fill="hold">
                                          <p:stCondLst>
                                            <p:cond delay="600"/>
                                          </p:stCondLst>
                                        </p:cTn>
                                        <p:tgtEl>
                                          <p:spTgt spid="2">
                                            <p:txEl>
                                              <p:pRg st="4" end="4"/>
                                            </p:txEl>
                                          </p:spTgt>
                                        </p:tgtEl>
                                        <p:attrNameLst>
                                          <p:attrName>r</p:attrName>
                                        </p:attrNameLst>
                                      </p:cBhvr>
                                    </p:animRot>
                                    <p:animRot by="120000">
                                      <p:cBhvr>
                                        <p:cTn id="42" dur="200" fill="hold">
                                          <p:stCondLst>
                                            <p:cond delay="800"/>
                                          </p:stCondLst>
                                        </p:cTn>
                                        <p:tgtEl>
                                          <p:spTgt spid="2">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2">
                                            <p:txEl>
                                              <p:pRg st="5" end="5"/>
                                            </p:txEl>
                                          </p:spTgt>
                                        </p:tgtEl>
                                        <p:attrNameLst>
                                          <p:attrName>r</p:attrName>
                                        </p:attrNameLst>
                                      </p:cBhvr>
                                    </p:animRot>
                                    <p:animRot by="-240000">
                                      <p:cBhvr>
                                        <p:cTn id="47" dur="200" fill="hold">
                                          <p:stCondLst>
                                            <p:cond delay="200"/>
                                          </p:stCondLst>
                                        </p:cTn>
                                        <p:tgtEl>
                                          <p:spTgt spid="2">
                                            <p:txEl>
                                              <p:pRg st="5" end="5"/>
                                            </p:txEl>
                                          </p:spTgt>
                                        </p:tgtEl>
                                        <p:attrNameLst>
                                          <p:attrName>r</p:attrName>
                                        </p:attrNameLst>
                                      </p:cBhvr>
                                    </p:animRot>
                                    <p:animRot by="240000">
                                      <p:cBhvr>
                                        <p:cTn id="48" dur="200" fill="hold">
                                          <p:stCondLst>
                                            <p:cond delay="400"/>
                                          </p:stCondLst>
                                        </p:cTn>
                                        <p:tgtEl>
                                          <p:spTgt spid="2">
                                            <p:txEl>
                                              <p:pRg st="5" end="5"/>
                                            </p:txEl>
                                          </p:spTgt>
                                        </p:tgtEl>
                                        <p:attrNameLst>
                                          <p:attrName>r</p:attrName>
                                        </p:attrNameLst>
                                      </p:cBhvr>
                                    </p:animRot>
                                    <p:animRot by="-240000">
                                      <p:cBhvr>
                                        <p:cTn id="49" dur="200" fill="hold">
                                          <p:stCondLst>
                                            <p:cond delay="600"/>
                                          </p:stCondLst>
                                        </p:cTn>
                                        <p:tgtEl>
                                          <p:spTgt spid="2">
                                            <p:txEl>
                                              <p:pRg st="5" end="5"/>
                                            </p:txEl>
                                          </p:spTgt>
                                        </p:tgtEl>
                                        <p:attrNameLst>
                                          <p:attrName>r</p:attrName>
                                        </p:attrNameLst>
                                      </p:cBhvr>
                                    </p:animRot>
                                    <p:animRot by="120000">
                                      <p:cBhvr>
                                        <p:cTn id="50" dur="200" fill="hold">
                                          <p:stCondLst>
                                            <p:cond delay="800"/>
                                          </p:stCondLst>
                                        </p:cTn>
                                        <p:tgtEl>
                                          <p:spTgt spid="2">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2">
                                            <p:txEl>
                                              <p:pRg st="6" end="6"/>
                                            </p:txEl>
                                          </p:spTgt>
                                        </p:tgtEl>
                                        <p:attrNameLst>
                                          <p:attrName>r</p:attrName>
                                        </p:attrNameLst>
                                      </p:cBhvr>
                                    </p:animRot>
                                    <p:animRot by="-240000">
                                      <p:cBhvr>
                                        <p:cTn id="55" dur="200" fill="hold">
                                          <p:stCondLst>
                                            <p:cond delay="200"/>
                                          </p:stCondLst>
                                        </p:cTn>
                                        <p:tgtEl>
                                          <p:spTgt spid="2">
                                            <p:txEl>
                                              <p:pRg st="6" end="6"/>
                                            </p:txEl>
                                          </p:spTgt>
                                        </p:tgtEl>
                                        <p:attrNameLst>
                                          <p:attrName>r</p:attrName>
                                        </p:attrNameLst>
                                      </p:cBhvr>
                                    </p:animRot>
                                    <p:animRot by="240000">
                                      <p:cBhvr>
                                        <p:cTn id="56" dur="200" fill="hold">
                                          <p:stCondLst>
                                            <p:cond delay="400"/>
                                          </p:stCondLst>
                                        </p:cTn>
                                        <p:tgtEl>
                                          <p:spTgt spid="2">
                                            <p:txEl>
                                              <p:pRg st="6" end="6"/>
                                            </p:txEl>
                                          </p:spTgt>
                                        </p:tgtEl>
                                        <p:attrNameLst>
                                          <p:attrName>r</p:attrName>
                                        </p:attrNameLst>
                                      </p:cBhvr>
                                    </p:animRot>
                                    <p:animRot by="-240000">
                                      <p:cBhvr>
                                        <p:cTn id="57" dur="200" fill="hold">
                                          <p:stCondLst>
                                            <p:cond delay="600"/>
                                          </p:stCondLst>
                                        </p:cTn>
                                        <p:tgtEl>
                                          <p:spTgt spid="2">
                                            <p:txEl>
                                              <p:pRg st="6" end="6"/>
                                            </p:txEl>
                                          </p:spTgt>
                                        </p:tgtEl>
                                        <p:attrNameLst>
                                          <p:attrName>r</p:attrName>
                                        </p:attrNameLst>
                                      </p:cBhvr>
                                    </p:animRot>
                                    <p:animRot by="120000">
                                      <p:cBhvr>
                                        <p:cTn id="58" dur="200" fill="hold">
                                          <p:stCondLst>
                                            <p:cond delay="800"/>
                                          </p:stCondLst>
                                        </p:cTn>
                                        <p:tgtEl>
                                          <p:spTgt spid="2">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2">
                                            <p:txEl>
                                              <p:pRg st="7" end="7"/>
                                            </p:txEl>
                                          </p:spTgt>
                                        </p:tgtEl>
                                        <p:attrNameLst>
                                          <p:attrName>r</p:attrName>
                                        </p:attrNameLst>
                                      </p:cBhvr>
                                    </p:animRot>
                                    <p:animRot by="-240000">
                                      <p:cBhvr>
                                        <p:cTn id="63" dur="200" fill="hold">
                                          <p:stCondLst>
                                            <p:cond delay="200"/>
                                          </p:stCondLst>
                                        </p:cTn>
                                        <p:tgtEl>
                                          <p:spTgt spid="2">
                                            <p:txEl>
                                              <p:pRg st="7" end="7"/>
                                            </p:txEl>
                                          </p:spTgt>
                                        </p:tgtEl>
                                        <p:attrNameLst>
                                          <p:attrName>r</p:attrName>
                                        </p:attrNameLst>
                                      </p:cBhvr>
                                    </p:animRot>
                                    <p:animRot by="240000">
                                      <p:cBhvr>
                                        <p:cTn id="64" dur="200" fill="hold">
                                          <p:stCondLst>
                                            <p:cond delay="400"/>
                                          </p:stCondLst>
                                        </p:cTn>
                                        <p:tgtEl>
                                          <p:spTgt spid="2">
                                            <p:txEl>
                                              <p:pRg st="7" end="7"/>
                                            </p:txEl>
                                          </p:spTgt>
                                        </p:tgtEl>
                                        <p:attrNameLst>
                                          <p:attrName>r</p:attrName>
                                        </p:attrNameLst>
                                      </p:cBhvr>
                                    </p:animRot>
                                    <p:animRot by="-240000">
                                      <p:cBhvr>
                                        <p:cTn id="65" dur="200" fill="hold">
                                          <p:stCondLst>
                                            <p:cond delay="600"/>
                                          </p:stCondLst>
                                        </p:cTn>
                                        <p:tgtEl>
                                          <p:spTgt spid="2">
                                            <p:txEl>
                                              <p:pRg st="7" end="7"/>
                                            </p:txEl>
                                          </p:spTgt>
                                        </p:tgtEl>
                                        <p:attrNameLst>
                                          <p:attrName>r</p:attrName>
                                        </p:attrNameLst>
                                      </p:cBhvr>
                                    </p:animRot>
                                    <p:animRot by="120000">
                                      <p:cBhvr>
                                        <p:cTn id="66" dur="200" fill="hold">
                                          <p:stCondLst>
                                            <p:cond delay="800"/>
                                          </p:stCondLst>
                                        </p:cTn>
                                        <p:tgtEl>
                                          <p:spTgt spid="2">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2">
                                            <p:txEl>
                                              <p:pRg st="8" end="8"/>
                                            </p:txEl>
                                          </p:spTgt>
                                        </p:tgtEl>
                                        <p:attrNameLst>
                                          <p:attrName>r</p:attrName>
                                        </p:attrNameLst>
                                      </p:cBhvr>
                                    </p:animRot>
                                    <p:animRot by="-240000">
                                      <p:cBhvr>
                                        <p:cTn id="71" dur="200" fill="hold">
                                          <p:stCondLst>
                                            <p:cond delay="200"/>
                                          </p:stCondLst>
                                        </p:cTn>
                                        <p:tgtEl>
                                          <p:spTgt spid="2">
                                            <p:txEl>
                                              <p:pRg st="8" end="8"/>
                                            </p:txEl>
                                          </p:spTgt>
                                        </p:tgtEl>
                                        <p:attrNameLst>
                                          <p:attrName>r</p:attrName>
                                        </p:attrNameLst>
                                      </p:cBhvr>
                                    </p:animRot>
                                    <p:animRot by="240000">
                                      <p:cBhvr>
                                        <p:cTn id="72" dur="200" fill="hold">
                                          <p:stCondLst>
                                            <p:cond delay="400"/>
                                          </p:stCondLst>
                                        </p:cTn>
                                        <p:tgtEl>
                                          <p:spTgt spid="2">
                                            <p:txEl>
                                              <p:pRg st="8" end="8"/>
                                            </p:txEl>
                                          </p:spTgt>
                                        </p:tgtEl>
                                        <p:attrNameLst>
                                          <p:attrName>r</p:attrName>
                                        </p:attrNameLst>
                                      </p:cBhvr>
                                    </p:animRot>
                                    <p:animRot by="-240000">
                                      <p:cBhvr>
                                        <p:cTn id="73" dur="200" fill="hold">
                                          <p:stCondLst>
                                            <p:cond delay="600"/>
                                          </p:stCondLst>
                                        </p:cTn>
                                        <p:tgtEl>
                                          <p:spTgt spid="2">
                                            <p:txEl>
                                              <p:pRg st="8" end="8"/>
                                            </p:txEl>
                                          </p:spTgt>
                                        </p:tgtEl>
                                        <p:attrNameLst>
                                          <p:attrName>r</p:attrName>
                                        </p:attrNameLst>
                                      </p:cBhvr>
                                    </p:animRot>
                                    <p:animRot by="120000">
                                      <p:cBhvr>
                                        <p:cTn id="74" dur="200" fill="hold">
                                          <p:stCondLst>
                                            <p:cond delay="800"/>
                                          </p:stCondLst>
                                        </p:cTn>
                                        <p:tgtEl>
                                          <p:spTgt spid="2">
                                            <p:txEl>
                                              <p:pRg st="8" end="8"/>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
                                            <p:txEl>
                                              <p:pRg st="9" end="9"/>
                                            </p:txEl>
                                          </p:spTgt>
                                        </p:tgtEl>
                                        <p:attrNameLst>
                                          <p:attrName>r</p:attrName>
                                        </p:attrNameLst>
                                      </p:cBhvr>
                                    </p:animRot>
                                    <p:animRot by="-240000">
                                      <p:cBhvr>
                                        <p:cTn id="79" dur="200" fill="hold">
                                          <p:stCondLst>
                                            <p:cond delay="200"/>
                                          </p:stCondLst>
                                        </p:cTn>
                                        <p:tgtEl>
                                          <p:spTgt spid="2">
                                            <p:txEl>
                                              <p:pRg st="9" end="9"/>
                                            </p:txEl>
                                          </p:spTgt>
                                        </p:tgtEl>
                                        <p:attrNameLst>
                                          <p:attrName>r</p:attrName>
                                        </p:attrNameLst>
                                      </p:cBhvr>
                                    </p:animRot>
                                    <p:animRot by="240000">
                                      <p:cBhvr>
                                        <p:cTn id="80" dur="200" fill="hold">
                                          <p:stCondLst>
                                            <p:cond delay="400"/>
                                          </p:stCondLst>
                                        </p:cTn>
                                        <p:tgtEl>
                                          <p:spTgt spid="2">
                                            <p:txEl>
                                              <p:pRg st="9" end="9"/>
                                            </p:txEl>
                                          </p:spTgt>
                                        </p:tgtEl>
                                        <p:attrNameLst>
                                          <p:attrName>r</p:attrName>
                                        </p:attrNameLst>
                                      </p:cBhvr>
                                    </p:animRot>
                                    <p:animRot by="-240000">
                                      <p:cBhvr>
                                        <p:cTn id="81" dur="200" fill="hold">
                                          <p:stCondLst>
                                            <p:cond delay="600"/>
                                          </p:stCondLst>
                                        </p:cTn>
                                        <p:tgtEl>
                                          <p:spTgt spid="2">
                                            <p:txEl>
                                              <p:pRg st="9" end="9"/>
                                            </p:txEl>
                                          </p:spTgt>
                                        </p:tgtEl>
                                        <p:attrNameLst>
                                          <p:attrName>r</p:attrName>
                                        </p:attrNameLst>
                                      </p:cBhvr>
                                    </p:animRot>
                                    <p:animRot by="120000">
                                      <p:cBhvr>
                                        <p:cTn id="82" dur="200" fill="hold">
                                          <p:stCondLst>
                                            <p:cond delay="800"/>
                                          </p:stCondLst>
                                        </p:cTn>
                                        <p:tgtEl>
                                          <p:spTgt spid="2">
                                            <p:txEl>
                                              <p:pRg st="9" end="9"/>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
                                            <p:txEl>
                                              <p:pRg st="11" end="11"/>
                                            </p:txEl>
                                          </p:spTgt>
                                        </p:tgtEl>
                                        <p:attrNameLst>
                                          <p:attrName>r</p:attrName>
                                        </p:attrNameLst>
                                      </p:cBhvr>
                                    </p:animRot>
                                    <p:animRot by="-240000">
                                      <p:cBhvr>
                                        <p:cTn id="87" dur="200" fill="hold">
                                          <p:stCondLst>
                                            <p:cond delay="200"/>
                                          </p:stCondLst>
                                        </p:cTn>
                                        <p:tgtEl>
                                          <p:spTgt spid="2">
                                            <p:txEl>
                                              <p:pRg st="11" end="11"/>
                                            </p:txEl>
                                          </p:spTgt>
                                        </p:tgtEl>
                                        <p:attrNameLst>
                                          <p:attrName>r</p:attrName>
                                        </p:attrNameLst>
                                      </p:cBhvr>
                                    </p:animRot>
                                    <p:animRot by="240000">
                                      <p:cBhvr>
                                        <p:cTn id="88" dur="200" fill="hold">
                                          <p:stCondLst>
                                            <p:cond delay="400"/>
                                          </p:stCondLst>
                                        </p:cTn>
                                        <p:tgtEl>
                                          <p:spTgt spid="2">
                                            <p:txEl>
                                              <p:pRg st="11" end="11"/>
                                            </p:txEl>
                                          </p:spTgt>
                                        </p:tgtEl>
                                        <p:attrNameLst>
                                          <p:attrName>r</p:attrName>
                                        </p:attrNameLst>
                                      </p:cBhvr>
                                    </p:animRot>
                                    <p:animRot by="-240000">
                                      <p:cBhvr>
                                        <p:cTn id="89" dur="200" fill="hold">
                                          <p:stCondLst>
                                            <p:cond delay="600"/>
                                          </p:stCondLst>
                                        </p:cTn>
                                        <p:tgtEl>
                                          <p:spTgt spid="2">
                                            <p:txEl>
                                              <p:pRg st="11" end="11"/>
                                            </p:txEl>
                                          </p:spTgt>
                                        </p:tgtEl>
                                        <p:attrNameLst>
                                          <p:attrName>r</p:attrName>
                                        </p:attrNameLst>
                                      </p:cBhvr>
                                    </p:animRot>
                                    <p:animRot by="120000">
                                      <p:cBhvr>
                                        <p:cTn id="90" dur="200" fill="hold">
                                          <p:stCondLst>
                                            <p:cond delay="800"/>
                                          </p:stCondLst>
                                        </p:cTn>
                                        <p:tgtEl>
                                          <p:spTgt spid="2">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صيدلاني">
  <a:themeElements>
    <a:clrScheme name="صيدلاني">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صيدلاني">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صيدلاني">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61</TotalTime>
  <Words>836</Words>
  <Application>Microsoft Office PowerPoint</Application>
  <PresentationFormat>عرض على الشاشة (9:16)‏</PresentationFormat>
  <Paragraphs>53</Paragraphs>
  <Slides>13</Slides>
  <Notes>0</Notes>
  <HiddenSlides>0</HiddenSlides>
  <MMClips>0</MMClips>
  <ScaleCrop>false</ScaleCrop>
  <HeadingPairs>
    <vt:vector size="4" baseType="variant">
      <vt:variant>
        <vt:lpstr>سمة</vt:lpstr>
      </vt:variant>
      <vt:variant>
        <vt:i4>1</vt:i4>
      </vt:variant>
      <vt:variant>
        <vt:lpstr>عناوين الشرائح</vt:lpstr>
      </vt:variant>
      <vt:variant>
        <vt:i4>13</vt:i4>
      </vt:variant>
    </vt:vector>
  </HeadingPairs>
  <TitlesOfParts>
    <vt:vector size="14" baseType="lpstr">
      <vt:lpstr>صيدلاني</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 Al-Basrawi</dc:creator>
  <cp:lastModifiedBy>THINK PAD</cp:lastModifiedBy>
  <cp:revision>10</cp:revision>
  <dcterms:created xsi:type="dcterms:W3CDTF">2017-08-21T07:37:16Z</dcterms:created>
  <dcterms:modified xsi:type="dcterms:W3CDTF">2022-12-04T20:53:20Z</dcterms:modified>
</cp:coreProperties>
</file>